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327" r:id="rId2"/>
    <p:sldId id="312" r:id="rId3"/>
    <p:sldId id="313" r:id="rId4"/>
    <p:sldId id="322" r:id="rId5"/>
    <p:sldId id="311" r:id="rId6"/>
    <p:sldId id="314" r:id="rId7"/>
    <p:sldId id="303" r:id="rId8"/>
    <p:sldId id="315" r:id="rId9"/>
    <p:sldId id="317" r:id="rId10"/>
    <p:sldId id="316" r:id="rId11"/>
    <p:sldId id="318" r:id="rId12"/>
    <p:sldId id="319" r:id="rId13"/>
    <p:sldId id="320" r:id="rId14"/>
    <p:sldId id="310" r:id="rId15"/>
    <p:sldId id="309" r:id="rId16"/>
    <p:sldId id="306" r:id="rId17"/>
    <p:sldId id="321" r:id="rId18"/>
    <p:sldId id="329" r:id="rId19"/>
    <p:sldId id="323" r:id="rId20"/>
    <p:sldId id="324" r:id="rId21"/>
    <p:sldId id="326" r:id="rId22"/>
    <p:sldId id="32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B9BD5"/>
    <a:srgbClr val="FFFFCC"/>
    <a:srgbClr val="4837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סגנון בהיר 3 - הדגשה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סגנון בהיר 3 - הדגשה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527" autoAdjust="0"/>
    <p:restoredTop sz="94660"/>
  </p:normalViewPr>
  <p:slideViewPr>
    <p:cSldViewPr snapToGrid="0">
      <p:cViewPr varScale="1">
        <p:scale>
          <a:sx n="114" d="100"/>
          <a:sy n="114" d="100"/>
        </p:scale>
        <p:origin x="144" y="96"/>
      </p:cViewPr>
      <p:guideLst/>
    </p:cSldViewPr>
  </p:slideViewPr>
  <p:notesTextViewPr>
    <p:cViewPr>
      <p:scale>
        <a:sx n="3" d="2"/>
        <a:sy n="3" d="2"/>
      </p:scale>
      <p:origin x="0" y="0"/>
    </p:cViewPr>
  </p:notesTextViewPr>
  <p:sorterViewPr>
    <p:cViewPr varScale="1">
      <p:scale>
        <a:sx n="100" d="100"/>
        <a:sy n="100" d="100"/>
      </p:scale>
      <p:origin x="0" y="-3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sbs2011\home_folder$\yoel\&#1513;&#1512;&#1493;&#1514;\&#1500;&#1493;&#1495;&#1493;&#1514;%20&#1508;&#1512;&#1497;&#1501;\&#1491;&#1510;&#1502;&#1489;&#1512;%202022\&#1504;&#1514;&#1493;&#1504;&#1497;%20&#1500;&#1493;&#1495;%20&#1492;&#1508;&#1512;&#1497;&#1501;%20-%20&#1491;&#1510;&#1502;&#1489;&#1512;%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sbs2011\home_folder$\yoel\&#1513;&#1512;&#1493;&#1514;\&#1500;&#1493;&#1495;&#1493;&#1514;%20&#1508;&#1512;&#1497;&#1501;\&#1491;&#1510;&#1502;&#1489;&#1512;%202022\&#1504;&#1514;&#1493;&#1504;&#1497;%20&#1500;&#1493;&#1495;%20&#1492;&#1508;&#1512;&#1497;&#1501;%20-%20&#1491;&#1510;&#1502;&#1489;&#1512;%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file:///\\sbs2011\home_folder$\yoel\&#1513;&#1512;&#1493;&#1514;\&#1500;&#1493;&#1495;&#1493;&#1514;%20&#1508;&#1512;&#1497;&#1501;\&#1491;&#1510;&#1502;&#1489;&#1512;%202022\&#1504;&#1514;&#1493;&#1504;&#1497;%20&#1500;&#1493;&#1495;%20&#1492;&#1508;&#1512;&#1497;&#1501;%20-%20&#1491;&#1510;&#1502;&#1489;&#1512;%202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sbs2011\home_folder$\yoel\&#1513;&#1512;&#1493;&#1514;\&#1500;&#1493;&#1495;&#1493;&#1514;%20&#1508;&#1512;&#1497;&#1501;\&#1491;&#1510;&#1502;&#1489;&#1512;%202022\&#1504;&#1514;&#1493;&#1504;&#1497;%20&#1500;&#1493;&#1495;%20&#1492;&#1508;&#1512;&#1497;&#1501;%20-%20&#1491;&#1510;&#1502;&#1489;&#1512;%202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608705161854767E-2"/>
          <c:y val="0.16712962962962963"/>
          <c:w val="0.94483573928258968"/>
          <c:h val="0.70879214552609682"/>
        </c:manualLayout>
      </c:layout>
      <c:barChart>
        <c:barDir val="col"/>
        <c:grouping val="clustered"/>
        <c:varyColors val="0"/>
        <c:ser>
          <c:idx val="0"/>
          <c:order val="0"/>
          <c:tx>
            <c:strRef>
              <c:f>'חיים בשיאון-הכל'!$K$3</c:f>
              <c:strCache>
                <c:ptCount val="1"/>
                <c:pt idx="0">
                  <c:v>שיאון -  הכל</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'חיים בשיאון-הכל'!$J$4:$J$5</c:f>
              <c:strCache>
                <c:ptCount val="2"/>
                <c:pt idx="0">
                  <c:v>מעל 1,000</c:v>
                </c:pt>
                <c:pt idx="1">
                  <c:v>900-999</c:v>
                </c:pt>
              </c:strCache>
            </c:strRef>
          </c:cat>
          <c:val>
            <c:numRef>
              <c:f>'חיים בשיאון-הכל'!$K$4:$K$5</c:f>
              <c:numCache>
                <c:formatCode>General</c:formatCode>
                <c:ptCount val="2"/>
                <c:pt idx="0">
                  <c:v>23</c:v>
                </c:pt>
                <c:pt idx="1">
                  <c:v>58</c:v>
                </c:pt>
              </c:numCache>
            </c:numRef>
          </c:val>
          <c:extLst>
            <c:ext xmlns:c16="http://schemas.microsoft.com/office/drawing/2014/chart" uri="{C3380CC4-5D6E-409C-BE32-E72D297353CC}">
              <c16:uniqueId val="{00000000-D53B-4B52-B452-C507D72316CE}"/>
            </c:ext>
          </c:extLst>
        </c:ser>
        <c:ser>
          <c:idx val="1"/>
          <c:order val="1"/>
          <c:tx>
            <c:strRef>
              <c:f>'חיים בשיאון-הכל'!$L$3</c:f>
              <c:strCache>
                <c:ptCount val="1"/>
                <c:pt idx="0">
                  <c:v>שיאון - נבחנים וגנומיקים</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'חיים בשיאון-הכל'!$J$4:$J$5</c:f>
              <c:strCache>
                <c:ptCount val="2"/>
                <c:pt idx="0">
                  <c:v>מעל 1,000</c:v>
                </c:pt>
                <c:pt idx="1">
                  <c:v>900-999</c:v>
                </c:pt>
              </c:strCache>
            </c:strRef>
          </c:cat>
          <c:val>
            <c:numRef>
              <c:f>'חיים בשיאון-הכל'!$L$4:$L$5</c:f>
              <c:numCache>
                <c:formatCode>General</c:formatCode>
                <c:ptCount val="2"/>
                <c:pt idx="0">
                  <c:v>17</c:v>
                </c:pt>
                <c:pt idx="1">
                  <c:v>31</c:v>
                </c:pt>
              </c:numCache>
            </c:numRef>
          </c:val>
          <c:extLst>
            <c:ext xmlns:c16="http://schemas.microsoft.com/office/drawing/2014/chart" uri="{C3380CC4-5D6E-409C-BE32-E72D297353CC}">
              <c16:uniqueId val="{00000001-D53B-4B52-B452-C507D72316CE}"/>
            </c:ext>
          </c:extLst>
        </c:ser>
        <c:ser>
          <c:idx val="2"/>
          <c:order val="2"/>
          <c:tx>
            <c:strRef>
              <c:f>'חיים בשיאון-הכל'!$M$3</c:f>
              <c:strCache>
                <c:ptCount val="1"/>
                <c:pt idx="0">
                  <c:v>חו"ל</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'חיים בשיאון-הכל'!$J$4:$J$5</c:f>
              <c:strCache>
                <c:ptCount val="2"/>
                <c:pt idx="0">
                  <c:v>מעל 1,000</c:v>
                </c:pt>
                <c:pt idx="1">
                  <c:v>900-999</c:v>
                </c:pt>
              </c:strCache>
            </c:strRef>
          </c:cat>
          <c:val>
            <c:numRef>
              <c:f>'חיים בשיאון-הכל'!$M$4:$M$5</c:f>
              <c:numCache>
                <c:formatCode>General</c:formatCode>
                <c:ptCount val="2"/>
                <c:pt idx="0">
                  <c:v>20</c:v>
                </c:pt>
                <c:pt idx="1">
                  <c:v>31</c:v>
                </c:pt>
              </c:numCache>
            </c:numRef>
          </c:val>
          <c:extLst>
            <c:ext xmlns:c16="http://schemas.microsoft.com/office/drawing/2014/chart" uri="{C3380CC4-5D6E-409C-BE32-E72D297353CC}">
              <c16:uniqueId val="{00000002-D53B-4B52-B452-C507D72316CE}"/>
            </c:ext>
          </c:extLst>
        </c:ser>
        <c:dLbls>
          <c:showLegendKey val="0"/>
          <c:showVal val="0"/>
          <c:showCatName val="0"/>
          <c:showSerName val="0"/>
          <c:showPercent val="0"/>
          <c:showBubbleSize val="0"/>
        </c:dLbls>
        <c:gapWidth val="60"/>
        <c:overlap val="-27"/>
        <c:axId val="424118752"/>
        <c:axId val="424119736"/>
      </c:barChart>
      <c:catAx>
        <c:axId val="424118752"/>
        <c:scaling>
          <c:orientation val="minMax"/>
        </c:scaling>
        <c:delete val="0"/>
        <c:axPos val="b"/>
        <c:numFmt formatCode="General" sourceLinked="1"/>
        <c:majorTickMark val="none"/>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24119736"/>
        <c:crosses val="autoZero"/>
        <c:auto val="1"/>
        <c:lblAlgn val="ctr"/>
        <c:lblOffset val="100"/>
        <c:noMultiLvlLbl val="0"/>
      </c:catAx>
      <c:valAx>
        <c:axId val="424119736"/>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424118752"/>
        <c:crosses val="autoZero"/>
        <c:crossBetween val="between"/>
      </c:valAx>
      <c:spPr>
        <a:noFill/>
        <a:ln>
          <a:noFill/>
        </a:ln>
        <a:effectLst/>
      </c:spPr>
    </c:plotArea>
    <c:legend>
      <c:legendPos val="b"/>
      <c:layout>
        <c:manualLayout>
          <c:xMode val="edge"/>
          <c:yMode val="edge"/>
          <c:x val="8.9759555582744163E-2"/>
          <c:y val="2.9052598590615916E-2"/>
          <c:w val="0.81543832020997375"/>
          <c:h val="9.8070074360088813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2000" b="1">
          <a:solidFill>
            <a:sysClr val="windowText" lastClr="000000"/>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he-IL" u="sng" dirty="0" err="1">
                <a:solidFill>
                  <a:srgbClr val="FF0000"/>
                </a:solidFill>
              </a:rPr>
              <a:t>אילטון</a:t>
            </a:r>
            <a:endParaRPr lang="he-IL" u="sng" dirty="0">
              <a:solidFill>
                <a:srgbClr val="FF0000"/>
              </a:solidFill>
            </a:endParaRPr>
          </a:p>
        </c:rich>
      </c:tx>
      <c:layout>
        <c:manualLayout>
          <c:xMode val="edge"/>
          <c:yMode val="edge"/>
          <c:x val="0.42587489063867018"/>
          <c:y val="2.413792448060698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'היסטוריה מבחנים לפרים'!$H$1</c:f>
              <c:strCache>
                <c:ptCount val="1"/>
                <c:pt idx="0">
                  <c:v>חמ"מ</c:v>
                </c:pt>
              </c:strCache>
            </c:strRef>
          </c:tx>
          <c:spPr>
            <a:ln w="50800" cap="rnd">
              <a:solidFill>
                <a:schemeClr val="accent1"/>
              </a:solidFill>
              <a:round/>
            </a:ln>
            <a:effectLst/>
          </c:spPr>
          <c:marker>
            <c:symbol val="circle"/>
            <c:size val="10"/>
            <c:spPr>
              <a:solidFill>
                <a:srgbClr val="FF0000"/>
              </a:solidFill>
              <a:ln w="9525">
                <a:solidFill>
                  <a:srgbClr val="0000FF"/>
                </a:solidFill>
              </a:ln>
              <a:effectLst/>
            </c:spPr>
          </c:marker>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'היסטוריה מבחנים לפרים'!$C$54:$C$59</c:f>
              <c:strCache>
                <c:ptCount val="6"/>
                <c:pt idx="0">
                  <c:v>10/2022</c:v>
                </c:pt>
                <c:pt idx="1">
                  <c:v>07/2022</c:v>
                </c:pt>
                <c:pt idx="2">
                  <c:v>02/2022</c:v>
                </c:pt>
                <c:pt idx="3">
                  <c:v>10/2021</c:v>
                </c:pt>
                <c:pt idx="4">
                  <c:v>07/2021</c:v>
                </c:pt>
                <c:pt idx="5">
                  <c:v>02/2021</c:v>
                </c:pt>
              </c:strCache>
            </c:strRef>
          </c:cat>
          <c:val>
            <c:numRef>
              <c:f>'היסטוריה מבחנים לפרים'!$H$54:$H$59</c:f>
              <c:numCache>
                <c:formatCode>#,##0</c:formatCode>
                <c:ptCount val="6"/>
                <c:pt idx="0">
                  <c:v>713</c:v>
                </c:pt>
                <c:pt idx="1">
                  <c:v>684</c:v>
                </c:pt>
                <c:pt idx="2">
                  <c:v>682</c:v>
                </c:pt>
                <c:pt idx="3">
                  <c:v>764</c:v>
                </c:pt>
                <c:pt idx="4">
                  <c:v>753</c:v>
                </c:pt>
                <c:pt idx="5">
                  <c:v>660</c:v>
                </c:pt>
              </c:numCache>
            </c:numRef>
          </c:val>
          <c:smooth val="0"/>
          <c:extLst>
            <c:ext xmlns:c16="http://schemas.microsoft.com/office/drawing/2014/chart" uri="{C3380CC4-5D6E-409C-BE32-E72D297353CC}">
              <c16:uniqueId val="{00000000-31D2-4317-8327-AC8E7C066C47}"/>
            </c:ext>
          </c:extLst>
        </c:ser>
        <c:dLbls>
          <c:showLegendKey val="0"/>
          <c:showVal val="0"/>
          <c:showCatName val="0"/>
          <c:showSerName val="0"/>
          <c:showPercent val="0"/>
          <c:showBubbleSize val="0"/>
        </c:dLbls>
        <c:marker val="1"/>
        <c:smooth val="0"/>
        <c:axId val="550300624"/>
        <c:axId val="550300952"/>
      </c:lineChart>
      <c:catAx>
        <c:axId val="550300624"/>
        <c:scaling>
          <c:orientation val="maxMin"/>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300952"/>
        <c:crosses val="autoZero"/>
        <c:auto val="1"/>
        <c:lblAlgn val="ctr"/>
        <c:lblOffset val="100"/>
        <c:noMultiLvlLbl val="0"/>
      </c:catAx>
      <c:valAx>
        <c:axId val="55030095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300624"/>
        <c:crosses val="max"/>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sz="2000" b="1"/>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1" i="0" u="sng" strike="noStrike" kern="1200" spc="0" baseline="0">
                <a:solidFill>
                  <a:srgbClr val="FF0000"/>
                </a:solidFill>
                <a:latin typeface="+mn-lt"/>
                <a:ea typeface="+mn-ea"/>
                <a:cs typeface="+mn-cs"/>
              </a:defRPr>
            </a:pPr>
            <a:r>
              <a:rPr lang="he-IL" u="sng">
                <a:solidFill>
                  <a:srgbClr val="FF0000"/>
                </a:solidFill>
              </a:rPr>
              <a:t>סלוקי</a:t>
            </a:r>
          </a:p>
        </c:rich>
      </c:tx>
      <c:layout>
        <c:manualLayout>
          <c:xMode val="edge"/>
          <c:yMode val="edge"/>
          <c:x val="0.47050792605959457"/>
          <c:y val="4.2053638385262167E-2"/>
        </c:manualLayout>
      </c:layout>
      <c:overlay val="0"/>
      <c:spPr>
        <a:noFill/>
        <a:ln>
          <a:noFill/>
        </a:ln>
        <a:effectLst/>
      </c:spPr>
      <c:txPr>
        <a:bodyPr rot="0" spcFirstLastPara="1" vertOverflow="ellipsis" vert="horz" wrap="square" anchor="ctr" anchorCtr="1"/>
        <a:lstStyle/>
        <a:p>
          <a:pPr>
            <a:defRPr sz="2880" b="1" i="0" u="sng" strike="noStrike" kern="1200" spc="0" baseline="0">
              <a:solidFill>
                <a:srgbClr val="FF0000"/>
              </a:solidFill>
              <a:latin typeface="+mn-lt"/>
              <a:ea typeface="+mn-ea"/>
              <a:cs typeface="+mn-cs"/>
            </a:defRPr>
          </a:pPr>
          <a:endParaRPr lang="en-US"/>
        </a:p>
      </c:txPr>
    </c:title>
    <c:autoTitleDeleted val="0"/>
    <c:plotArea>
      <c:layout>
        <c:manualLayout>
          <c:layoutTarget val="inner"/>
          <c:xMode val="edge"/>
          <c:yMode val="edge"/>
          <c:x val="0.25435899386340427"/>
          <c:y val="0.19748352472433997"/>
          <c:w val="0.59133797067568827"/>
          <c:h val="0.44204974492171034"/>
        </c:manualLayout>
      </c:layout>
      <c:lineChart>
        <c:grouping val="standard"/>
        <c:varyColors val="0"/>
        <c:ser>
          <c:idx val="0"/>
          <c:order val="0"/>
          <c:tx>
            <c:strRef>
              <c:f>'היסטוריה מבחנים לפרים'!$H$1</c:f>
              <c:strCache>
                <c:ptCount val="1"/>
                <c:pt idx="0">
                  <c:v>חמ"מ</c:v>
                </c:pt>
              </c:strCache>
            </c:strRef>
          </c:tx>
          <c:spPr>
            <a:ln w="50800" cap="rnd">
              <a:solidFill>
                <a:schemeClr val="accent1"/>
              </a:solidFill>
              <a:round/>
            </a:ln>
            <a:effectLst/>
          </c:spPr>
          <c:marker>
            <c:symbol val="circle"/>
            <c:size val="10"/>
            <c:spPr>
              <a:solidFill>
                <a:srgbClr val="FF0000"/>
              </a:solidFill>
              <a:ln w="9525">
                <a:solidFill>
                  <a:srgbClr val="0000FF"/>
                </a:solidFill>
              </a:ln>
              <a:effectLst/>
            </c:spPr>
          </c:marker>
          <c:dLbls>
            <c:dLbl>
              <c:idx val="1"/>
              <c:layout>
                <c:manualLayout>
                  <c:x val="-6.0264864750875904E-2"/>
                  <c:y val="7.9876661845919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D7-449A-80E8-13559DC0AA42}"/>
                </c:ext>
              </c:extLst>
            </c:dLbl>
            <c:dLbl>
              <c:idx val="3"/>
              <c:layout>
                <c:manualLayout>
                  <c:x val="-5.941607444651642E-2"/>
                  <c:y val="5.8377971798909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D7-449A-80E8-13559DC0AA42}"/>
                </c:ext>
              </c:extLst>
            </c:dLbl>
            <c:dLbl>
              <c:idx val="4"/>
              <c:layout>
                <c:manualLayout>
                  <c:x val="-6.0264864750875946E-2"/>
                  <c:y val="5.1211741783240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D7-449A-80E8-13559DC0AA42}"/>
                </c:ext>
              </c:extLst>
            </c:dLbl>
            <c:dLbl>
              <c:idx val="5"/>
              <c:layout>
                <c:manualLayout>
                  <c:x val="-6.9829759928662499E-2"/>
                  <c:y val="-7.7780398498815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D7-449A-80E8-13559DC0AA42}"/>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'היסטוריה מבחנים לפרים'!$C$15:$C$20</c:f>
              <c:strCache>
                <c:ptCount val="6"/>
                <c:pt idx="0">
                  <c:v>10/2022</c:v>
                </c:pt>
                <c:pt idx="1">
                  <c:v>07/2022</c:v>
                </c:pt>
                <c:pt idx="2">
                  <c:v>02/2022</c:v>
                </c:pt>
                <c:pt idx="3">
                  <c:v>10/2021</c:v>
                </c:pt>
                <c:pt idx="4">
                  <c:v>07/2021</c:v>
                </c:pt>
                <c:pt idx="5">
                  <c:v>02/2021</c:v>
                </c:pt>
              </c:strCache>
            </c:strRef>
          </c:cat>
          <c:val>
            <c:numRef>
              <c:f>'היסטוריה מבחנים לפרים'!$H$15:$H$20</c:f>
              <c:numCache>
                <c:formatCode>#,##0</c:formatCode>
                <c:ptCount val="6"/>
                <c:pt idx="0">
                  <c:v>1029</c:v>
                </c:pt>
                <c:pt idx="1">
                  <c:v>979</c:v>
                </c:pt>
                <c:pt idx="2">
                  <c:v>1147</c:v>
                </c:pt>
                <c:pt idx="3">
                  <c:v>1010</c:v>
                </c:pt>
                <c:pt idx="4">
                  <c:v>877</c:v>
                </c:pt>
                <c:pt idx="5">
                  <c:v>852</c:v>
                </c:pt>
              </c:numCache>
            </c:numRef>
          </c:val>
          <c:smooth val="0"/>
          <c:extLst>
            <c:ext xmlns:c16="http://schemas.microsoft.com/office/drawing/2014/chart" uri="{C3380CC4-5D6E-409C-BE32-E72D297353CC}">
              <c16:uniqueId val="{00000000-CDD7-449A-80E8-13559DC0AA42}"/>
            </c:ext>
          </c:extLst>
        </c:ser>
        <c:dLbls>
          <c:showLegendKey val="0"/>
          <c:showVal val="0"/>
          <c:showCatName val="0"/>
          <c:showSerName val="0"/>
          <c:showPercent val="0"/>
          <c:showBubbleSize val="0"/>
        </c:dLbls>
        <c:marker val="1"/>
        <c:smooth val="0"/>
        <c:axId val="550300624"/>
        <c:axId val="550300952"/>
      </c:lineChart>
      <c:catAx>
        <c:axId val="550300624"/>
        <c:scaling>
          <c:orientation val="maxMin"/>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50300952"/>
        <c:crosses val="autoZero"/>
        <c:auto val="1"/>
        <c:lblAlgn val="ctr"/>
        <c:lblOffset val="100"/>
        <c:noMultiLvlLbl val="0"/>
      </c:catAx>
      <c:valAx>
        <c:axId val="55030095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50300624"/>
        <c:crosses val="max"/>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sz="2400" b="1"/>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he-IL" u="sng" dirty="0" err="1">
                <a:solidFill>
                  <a:srgbClr val="FF0000"/>
                </a:solidFill>
              </a:rPr>
              <a:t>אולה</a:t>
            </a:r>
            <a:endParaRPr lang="he-IL" u="sng" dirty="0">
              <a:solidFill>
                <a:srgbClr val="FF0000"/>
              </a:solidFill>
            </a:endParaRPr>
          </a:p>
        </c:rich>
      </c:tx>
      <c:layout>
        <c:manualLayout>
          <c:xMode val="edge"/>
          <c:yMode val="edge"/>
          <c:x val="0.42587489063867018"/>
          <c:y val="2.413792448060698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'היסטוריה מבחנים לפרים'!$H$1</c:f>
              <c:strCache>
                <c:ptCount val="1"/>
                <c:pt idx="0">
                  <c:v>חמ"מ</c:v>
                </c:pt>
              </c:strCache>
            </c:strRef>
          </c:tx>
          <c:spPr>
            <a:ln w="50800" cap="rnd">
              <a:solidFill>
                <a:schemeClr val="accent1"/>
              </a:solidFill>
              <a:round/>
            </a:ln>
            <a:effectLst/>
          </c:spPr>
          <c:marker>
            <c:symbol val="circle"/>
            <c:size val="10"/>
            <c:spPr>
              <a:solidFill>
                <a:srgbClr val="FF0000"/>
              </a:solidFill>
              <a:ln w="9525">
                <a:solidFill>
                  <a:srgbClr val="0000FF"/>
                </a:solidFill>
              </a:ln>
              <a:effectLst/>
            </c:spPr>
          </c:marker>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'היסטוריה מבחנים לפרים'!$C$67:$C$68</c:f>
              <c:strCache>
                <c:ptCount val="2"/>
                <c:pt idx="0">
                  <c:v>10/2022</c:v>
                </c:pt>
                <c:pt idx="1">
                  <c:v>07/2022</c:v>
                </c:pt>
              </c:strCache>
            </c:strRef>
          </c:cat>
          <c:val>
            <c:numRef>
              <c:f>'היסטוריה מבחנים לפרים'!$H$67:$H$68</c:f>
              <c:numCache>
                <c:formatCode>#,##0</c:formatCode>
                <c:ptCount val="2"/>
                <c:pt idx="0">
                  <c:v>636</c:v>
                </c:pt>
                <c:pt idx="1">
                  <c:v>522</c:v>
                </c:pt>
              </c:numCache>
            </c:numRef>
          </c:val>
          <c:smooth val="0"/>
          <c:extLst>
            <c:ext xmlns:c16="http://schemas.microsoft.com/office/drawing/2014/chart" uri="{C3380CC4-5D6E-409C-BE32-E72D297353CC}">
              <c16:uniqueId val="{00000000-DF87-43D4-923D-49B70974B80F}"/>
            </c:ext>
          </c:extLst>
        </c:ser>
        <c:dLbls>
          <c:showLegendKey val="0"/>
          <c:showVal val="0"/>
          <c:showCatName val="0"/>
          <c:showSerName val="0"/>
          <c:showPercent val="0"/>
          <c:showBubbleSize val="0"/>
        </c:dLbls>
        <c:marker val="1"/>
        <c:smooth val="0"/>
        <c:axId val="550300624"/>
        <c:axId val="550300952"/>
      </c:lineChart>
      <c:catAx>
        <c:axId val="550300624"/>
        <c:scaling>
          <c:orientation val="maxMin"/>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300952"/>
        <c:crosses val="autoZero"/>
        <c:auto val="1"/>
        <c:lblAlgn val="ctr"/>
        <c:lblOffset val="100"/>
        <c:noMultiLvlLbl val="0"/>
      </c:catAx>
      <c:valAx>
        <c:axId val="55030095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50300624"/>
        <c:crosses val="max"/>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sz="2000" b="1"/>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bg1"/>
                </a:solidFill>
                <a:latin typeface="+mn-lt"/>
                <a:ea typeface="+mn-ea"/>
                <a:cs typeface="+mn-cs"/>
              </a:defRPr>
            </a:pPr>
            <a:r>
              <a:rPr lang="he-IL"/>
              <a:t>פגרנס</a:t>
            </a:r>
          </a:p>
        </c:rich>
      </c:tx>
      <c:layout>
        <c:manualLayout>
          <c:xMode val="edge"/>
          <c:yMode val="edge"/>
          <c:x val="0.42587489063867018"/>
          <c:y val="2.4137924480606983E-2"/>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'היסטוריה מבחנים לפרים'!$H$1</c:f>
              <c:strCache>
                <c:ptCount val="1"/>
                <c:pt idx="0">
                  <c:v>חמ"מ</c:v>
                </c:pt>
              </c:strCache>
            </c:strRef>
          </c:tx>
          <c:spPr>
            <a:ln w="50800" cap="rnd">
              <a:solidFill>
                <a:schemeClr val="accent1"/>
              </a:solidFill>
              <a:round/>
            </a:ln>
            <a:effectLst/>
          </c:spPr>
          <c:marker>
            <c:symbol val="circle"/>
            <c:size val="10"/>
            <c:spPr>
              <a:solidFill>
                <a:srgbClr val="FF0000"/>
              </a:solidFill>
              <a:ln w="9525">
                <a:solidFill>
                  <a:srgbClr val="0000FF"/>
                </a:solidFill>
              </a:ln>
              <a:effectLst/>
            </c:spPr>
          </c:marker>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'היסטוריה מבחנים לפרים'!$C$75:$C$79</c:f>
              <c:strCache>
                <c:ptCount val="5"/>
                <c:pt idx="0">
                  <c:v>10/2022</c:v>
                </c:pt>
                <c:pt idx="1">
                  <c:v>07/2022</c:v>
                </c:pt>
                <c:pt idx="2">
                  <c:v>02/2022</c:v>
                </c:pt>
                <c:pt idx="3">
                  <c:v>10/2021</c:v>
                </c:pt>
                <c:pt idx="4">
                  <c:v>07/2021</c:v>
                </c:pt>
              </c:strCache>
            </c:strRef>
          </c:cat>
          <c:val>
            <c:numRef>
              <c:f>'היסטוריה מבחנים לפרים'!$H$75:$H$79</c:f>
              <c:numCache>
                <c:formatCode>#,##0</c:formatCode>
                <c:ptCount val="5"/>
                <c:pt idx="0">
                  <c:v>534</c:v>
                </c:pt>
                <c:pt idx="1">
                  <c:v>553</c:v>
                </c:pt>
                <c:pt idx="2">
                  <c:v>589</c:v>
                </c:pt>
                <c:pt idx="3">
                  <c:v>556</c:v>
                </c:pt>
                <c:pt idx="4">
                  <c:v>527</c:v>
                </c:pt>
              </c:numCache>
            </c:numRef>
          </c:val>
          <c:smooth val="0"/>
          <c:extLst>
            <c:ext xmlns:c16="http://schemas.microsoft.com/office/drawing/2014/chart" uri="{C3380CC4-5D6E-409C-BE32-E72D297353CC}">
              <c16:uniqueId val="{00000000-D092-44F5-94EA-CC20C57E09FD}"/>
            </c:ext>
          </c:extLst>
        </c:ser>
        <c:dLbls>
          <c:showLegendKey val="0"/>
          <c:showVal val="0"/>
          <c:showCatName val="0"/>
          <c:showSerName val="0"/>
          <c:showPercent val="0"/>
          <c:showBubbleSize val="0"/>
        </c:dLbls>
        <c:marker val="1"/>
        <c:smooth val="0"/>
        <c:axId val="550300624"/>
        <c:axId val="550300952"/>
      </c:lineChart>
      <c:catAx>
        <c:axId val="550300624"/>
        <c:scaling>
          <c:orientation val="maxMin"/>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crossAx val="550300952"/>
        <c:crosses val="autoZero"/>
        <c:auto val="1"/>
        <c:lblAlgn val="ctr"/>
        <c:lblOffset val="100"/>
        <c:noMultiLvlLbl val="0"/>
      </c:catAx>
      <c:valAx>
        <c:axId val="55030095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crossAx val="550300624"/>
        <c:crosses val="max"/>
        <c:crossBetween val="between"/>
      </c:valAx>
      <c:spPr>
        <a:noFill/>
        <a:ln>
          <a:noFill/>
        </a:ln>
        <a:effectLst/>
      </c:spPr>
    </c:plotArea>
    <c:plotVisOnly val="1"/>
    <c:dispBlanksAs val="gap"/>
    <c:showDLblsOverMax val="0"/>
  </c:chart>
  <c:spPr>
    <a:solidFill>
      <a:schemeClr val="tx1"/>
    </a:solidFill>
    <a:ln>
      <a:noFill/>
    </a:ln>
    <a:effectLst/>
  </c:spPr>
  <c:txPr>
    <a:bodyPr/>
    <a:lstStyle/>
    <a:p>
      <a:pPr>
        <a:defRPr sz="2400" b="1">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0.495</cdr:x>
      <cdr:y>0.17587</cdr:y>
    </cdr:from>
    <cdr:to>
      <cdr:x>0.50333</cdr:x>
      <cdr:y>0.97689</cdr:y>
    </cdr:to>
    <cdr:cxnSp macro="">
      <cdr:nvCxnSpPr>
        <cdr:cNvPr id="3" name="מחבר ישר 2">
          <a:extLst xmlns:a="http://schemas.openxmlformats.org/drawingml/2006/main">
            <a:ext uri="{FF2B5EF4-FFF2-40B4-BE49-F238E27FC236}">
              <a16:creationId xmlns:a16="http://schemas.microsoft.com/office/drawing/2014/main" id="{45646792-5B25-A854-5BD8-767017171DC4}"/>
            </a:ext>
          </a:extLst>
        </cdr:cNvPr>
        <cdr:cNvCxnSpPr/>
      </cdr:nvCxnSpPr>
      <cdr:spPr>
        <a:xfrm xmlns:a="http://schemas.openxmlformats.org/drawingml/2006/main" flipV="1">
          <a:off x="2263140" y="521970"/>
          <a:ext cx="38100" cy="237744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0.13669</cdr:x>
      <cdr:y>0.5</cdr:y>
    </cdr:from>
    <cdr:to>
      <cdr:x>0.38303</cdr:x>
      <cdr:y>0.8291</cdr:y>
    </cdr:to>
    <cdr:sp macro="" textlink="">
      <cdr:nvSpPr>
        <cdr:cNvPr id="2" name="אליפסה 1"/>
        <cdr:cNvSpPr/>
      </cdr:nvSpPr>
      <cdr:spPr>
        <a:xfrm xmlns:a="http://schemas.openxmlformats.org/drawingml/2006/main">
          <a:off x="782478" y="1698171"/>
          <a:ext cx="1410216" cy="1117748"/>
        </a:xfrm>
        <a:prstGeom xmlns:a="http://schemas.openxmlformats.org/drawingml/2006/main" prst="ellipse">
          <a:avLst/>
        </a:prstGeom>
        <a:solidFill xmlns:a="http://schemas.openxmlformats.org/drawingml/2006/main">
          <a:schemeClr val="bg1"/>
        </a:solidFill>
        <a:ln xmlns:a="http://schemas.openxmlformats.org/drawingml/2006/main" w="1905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he-IL" sz="1800" b="1" baseline="0">
              <a:solidFill>
                <a:srgbClr val="FF0000"/>
              </a:solidFill>
            </a:rPr>
            <a:t>766</a:t>
          </a:r>
          <a:r>
            <a:rPr lang="en-US" sz="1800" b="1" baseline="0">
              <a:solidFill>
                <a:srgbClr val="FF0000"/>
              </a:solidFill>
            </a:rPr>
            <a:t>G</a:t>
          </a:r>
          <a:endParaRPr lang="he-IL" sz="1800" b="1" baseline="0">
            <a:solidFill>
              <a:srgbClr val="FF0000"/>
            </a:solidFill>
          </a:endParaRPr>
        </a:p>
        <a:p xmlns:a="http://schemas.openxmlformats.org/drawingml/2006/main">
          <a:pPr algn="ctr"/>
          <a:r>
            <a:rPr lang="he-IL" sz="1800" b="1" baseline="0">
              <a:solidFill>
                <a:sysClr val="windowText" lastClr="000000"/>
              </a:solidFill>
            </a:rPr>
            <a:t>בלוח</a:t>
          </a:r>
          <a:r>
            <a:rPr lang="he-IL" sz="1800" b="1" baseline="0"/>
            <a:t> </a:t>
          </a:r>
          <a:r>
            <a:rPr lang="he-IL" sz="1800" b="1" baseline="0">
              <a:solidFill>
                <a:sysClr val="windowText" lastClr="000000"/>
              </a:solidFill>
            </a:rPr>
            <a:t>אוגוסט - 17</a:t>
          </a:r>
          <a:endParaRPr lang="he-IL" sz="1800" b="1">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0.331</cdr:y>
    </cdr:from>
    <cdr:to>
      <cdr:x>0.30834</cdr:x>
      <cdr:y>0.76159</cdr:y>
    </cdr:to>
    <cdr:sp macro="" textlink="">
      <cdr:nvSpPr>
        <cdr:cNvPr id="2" name="אליפסה 1"/>
        <cdr:cNvSpPr/>
      </cdr:nvSpPr>
      <cdr:spPr>
        <a:xfrm xmlns:a="http://schemas.openxmlformats.org/drawingml/2006/main">
          <a:off x="-3895998" y="1173196"/>
          <a:ext cx="1637606" cy="1526178"/>
        </a:xfrm>
        <a:prstGeom xmlns:a="http://schemas.openxmlformats.org/drawingml/2006/main" prst="ellipse">
          <a:avLst/>
        </a:prstGeom>
        <a:solidFill xmlns:a="http://schemas.openxmlformats.org/drawingml/2006/main">
          <a:schemeClr val="bg1"/>
        </a:solidFill>
        <a:ln xmlns:a="http://schemas.openxmlformats.org/drawingml/2006/main" w="1905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he-IL" sz="2000" b="1" baseline="0" dirty="0">
              <a:solidFill>
                <a:srgbClr val="FF0000"/>
              </a:solidFill>
            </a:rPr>
            <a:t>1,049</a:t>
          </a:r>
          <a:r>
            <a:rPr lang="en-US" sz="2000" b="1" baseline="0" dirty="0">
              <a:solidFill>
                <a:srgbClr val="FF0000"/>
              </a:solidFill>
            </a:rPr>
            <a:t>G</a:t>
          </a:r>
          <a:endParaRPr lang="he-IL" sz="2000" b="1" baseline="0" dirty="0">
            <a:solidFill>
              <a:srgbClr val="FF0000"/>
            </a:solidFill>
          </a:endParaRPr>
        </a:p>
        <a:p xmlns:a="http://schemas.openxmlformats.org/drawingml/2006/main">
          <a:pPr algn="ctr"/>
          <a:r>
            <a:rPr lang="he-IL" sz="2000" b="1" baseline="0" dirty="0">
              <a:solidFill>
                <a:sysClr val="windowText" lastClr="000000"/>
              </a:solidFill>
            </a:rPr>
            <a:t>בלוח</a:t>
          </a:r>
          <a:r>
            <a:rPr lang="he-IL" sz="2000" b="1" baseline="0" dirty="0"/>
            <a:t> </a:t>
          </a:r>
          <a:r>
            <a:rPr lang="he-IL" sz="2000" b="1" baseline="0" dirty="0">
              <a:solidFill>
                <a:sysClr val="windowText" lastClr="000000"/>
              </a:solidFill>
            </a:rPr>
            <a:t>דצמבר -17   </a:t>
          </a:r>
          <a:endParaRPr lang="he-IL" sz="2000" b="1" dirty="0">
            <a:solidFill>
              <a:sysClr val="windowText" lastClr="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0.08734</cdr:x>
      <cdr:y>0.45557</cdr:y>
    </cdr:from>
    <cdr:to>
      <cdr:x>0.4123</cdr:x>
      <cdr:y>0.80352</cdr:y>
    </cdr:to>
    <cdr:sp macro="" textlink="">
      <cdr:nvSpPr>
        <cdr:cNvPr id="2" name="אליפסה 1"/>
        <cdr:cNvSpPr/>
      </cdr:nvSpPr>
      <cdr:spPr>
        <a:xfrm xmlns:a="http://schemas.openxmlformats.org/drawingml/2006/main">
          <a:off x="396655" y="1447579"/>
          <a:ext cx="1475792" cy="1105638"/>
        </a:xfrm>
        <a:prstGeom xmlns:a="http://schemas.openxmlformats.org/drawingml/2006/main" prst="ellipse">
          <a:avLst/>
        </a:prstGeom>
        <a:solidFill xmlns:a="http://schemas.openxmlformats.org/drawingml/2006/main">
          <a:schemeClr val="bg1"/>
        </a:solidFill>
        <a:ln xmlns:a="http://schemas.openxmlformats.org/drawingml/2006/main" w="1905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he-IL" sz="1800" b="1" baseline="0">
              <a:solidFill>
                <a:srgbClr val="FF0000"/>
              </a:solidFill>
            </a:rPr>
            <a:t>701</a:t>
          </a:r>
          <a:r>
            <a:rPr lang="en-US" sz="1800" b="1" baseline="0">
              <a:solidFill>
                <a:srgbClr val="FF0000"/>
              </a:solidFill>
            </a:rPr>
            <a:t>G</a:t>
          </a:r>
          <a:endParaRPr lang="he-IL" sz="1800" b="1" baseline="0">
            <a:solidFill>
              <a:srgbClr val="FF0000"/>
            </a:solidFill>
          </a:endParaRPr>
        </a:p>
        <a:p xmlns:a="http://schemas.openxmlformats.org/drawingml/2006/main">
          <a:pPr algn="ctr"/>
          <a:r>
            <a:rPr lang="he-IL" sz="1800" b="1" baseline="0">
              <a:solidFill>
                <a:sysClr val="windowText" lastClr="000000"/>
              </a:solidFill>
            </a:rPr>
            <a:t>בלוח</a:t>
          </a:r>
          <a:r>
            <a:rPr lang="he-IL" sz="1800" b="1" baseline="0"/>
            <a:t> </a:t>
          </a:r>
          <a:r>
            <a:rPr lang="he-IL" sz="1800" b="1" baseline="0">
              <a:solidFill>
                <a:sysClr val="windowText" lastClr="000000"/>
              </a:solidFill>
            </a:rPr>
            <a:t>אפריל - 19</a:t>
          </a:r>
          <a:endParaRPr lang="he-IL" sz="1800" b="1">
            <a:solidFill>
              <a:sysClr val="windowText" lastClr="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0.18813</cdr:x>
      <cdr:y>0.59511</cdr:y>
    </cdr:from>
    <cdr:to>
      <cdr:x>0.40956</cdr:x>
      <cdr:y>0.85488</cdr:y>
    </cdr:to>
    <cdr:sp macro="" textlink="">
      <cdr:nvSpPr>
        <cdr:cNvPr id="2" name="אליפסה 1"/>
        <cdr:cNvSpPr/>
      </cdr:nvSpPr>
      <cdr:spPr>
        <a:xfrm xmlns:a="http://schemas.openxmlformats.org/drawingml/2006/main">
          <a:off x="854379" y="1890973"/>
          <a:ext cx="1005629" cy="825430"/>
        </a:xfrm>
        <a:prstGeom xmlns:a="http://schemas.openxmlformats.org/drawingml/2006/main" prst="ellipse">
          <a:avLst/>
        </a:prstGeom>
        <a:solidFill xmlns:a="http://schemas.openxmlformats.org/drawingml/2006/main">
          <a:schemeClr val="tx1"/>
        </a:solidFill>
        <a:ln xmlns:a="http://schemas.openxmlformats.org/drawingml/2006/main" w="1905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he-IL" sz="1800" b="1" baseline="0" dirty="0">
              <a:solidFill>
                <a:srgbClr val="FF0000"/>
              </a:solidFill>
            </a:rPr>
            <a:t>605</a:t>
          </a:r>
          <a:r>
            <a:rPr lang="en-US" sz="1800" b="1" baseline="0" dirty="0">
              <a:solidFill>
                <a:srgbClr val="FF0000"/>
              </a:solidFill>
            </a:rPr>
            <a:t>G</a:t>
          </a:r>
          <a:endParaRPr lang="he-IL" sz="1800" b="1" baseline="0" dirty="0">
            <a:solidFill>
              <a:srgbClr val="FF0000"/>
            </a:solidFill>
          </a:endParaRPr>
        </a:p>
        <a:p xmlns:a="http://schemas.openxmlformats.org/drawingml/2006/main">
          <a:pPr algn="ctr"/>
          <a:r>
            <a:rPr lang="he-IL" sz="1800" b="1" baseline="0" dirty="0">
              <a:solidFill>
                <a:sysClr val="windowText" lastClr="000000"/>
              </a:solidFill>
            </a:rPr>
            <a:t>בלוח</a:t>
          </a:r>
          <a:r>
            <a:rPr lang="he-IL" sz="1800" b="1" baseline="0" dirty="0"/>
            <a:t> </a:t>
          </a:r>
          <a:r>
            <a:rPr lang="he-IL" sz="1800" b="1" baseline="0" dirty="0">
              <a:solidFill>
                <a:sysClr val="windowText" lastClr="000000"/>
              </a:solidFill>
            </a:rPr>
            <a:t>דצמבר- 17</a:t>
          </a:r>
          <a:endParaRPr lang="he-IL" sz="1800" b="1" dirty="0">
            <a:solidFill>
              <a:sysClr val="windowText" lastClr="000000"/>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64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480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179719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10739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1451789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794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3925600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4103731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178932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2495248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160524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55624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179757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69226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46339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76518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D7F1630E-9379-43EF-A53C-89D074D82816}" type="datetimeFigureOut">
              <a:rPr lang="he-IL" smtClean="0"/>
              <a:t>כ"ח/כסלו/תשפ"ג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3586C4C-1219-4810-A718-B16743E30C23}" type="slidenum">
              <a:rPr lang="he-IL" smtClean="0"/>
              <a:t>‹#›</a:t>
            </a:fld>
            <a:endParaRPr lang="he-IL"/>
          </a:p>
        </p:txBody>
      </p:sp>
    </p:spTree>
    <p:extLst>
      <p:ext uri="{BB962C8B-B14F-4D97-AF65-F5344CB8AC3E}">
        <p14:creationId xmlns:p14="http://schemas.microsoft.com/office/powerpoint/2010/main" val="40080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F1630E-9379-43EF-A53C-89D074D82816}" type="datetimeFigureOut">
              <a:rPr lang="he-IL" smtClean="0"/>
              <a:t>כ"ח/כסלו/תשפ"ג</a:t>
            </a:fld>
            <a:endParaRPr lang="he-I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3586C4C-1219-4810-A718-B16743E30C23}" type="slidenum">
              <a:rPr lang="he-IL" smtClean="0"/>
              <a:t>‹#›</a:t>
            </a:fld>
            <a:endParaRPr lang="he-IL"/>
          </a:p>
        </p:txBody>
      </p:sp>
    </p:spTree>
    <p:extLst>
      <p:ext uri="{BB962C8B-B14F-4D97-AF65-F5344CB8AC3E}">
        <p14:creationId xmlns:p14="http://schemas.microsoft.com/office/powerpoint/2010/main" val="12855354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emf"/><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76400" y="0"/>
            <a:ext cx="10515600" cy="1325563"/>
          </a:xfrm>
        </p:spPr>
        <p:txBody>
          <a:bodyPr>
            <a:normAutofit fontScale="90000"/>
          </a:bodyPr>
          <a:lstStyle/>
          <a:p>
            <a:r>
              <a:rPr lang="he-IL" sz="8000" b="1" dirty="0">
                <a:solidFill>
                  <a:schemeClr val="bg1"/>
                </a:solidFill>
                <a:effectLst>
                  <a:outerShdw blurRad="38100" dist="38100" dir="2700000" algn="tl">
                    <a:srgbClr val="000000">
                      <a:alpha val="43137"/>
                    </a:srgbClr>
                  </a:outerShdw>
                </a:effectLst>
              </a:rPr>
              <a:t>לוח פרים – דצמבר 2022</a:t>
            </a:r>
          </a:p>
        </p:txBody>
      </p:sp>
      <p:pic>
        <p:nvPicPr>
          <p:cNvPr id="3"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p:cNvPicPr>
            <a:picLocks noChangeAspect="1"/>
          </p:cNvPicPr>
          <p:nvPr/>
        </p:nvPicPr>
        <p:blipFill>
          <a:blip r:embed="rId3"/>
          <a:stretch>
            <a:fillRect/>
          </a:stretch>
        </p:blipFill>
        <p:spPr>
          <a:xfrm>
            <a:off x="-1" y="1153147"/>
            <a:ext cx="12192001" cy="5320042"/>
          </a:xfrm>
          <a:prstGeom prst="rect">
            <a:avLst/>
          </a:prstGeom>
        </p:spPr>
      </p:pic>
    </p:spTree>
    <p:extLst>
      <p:ext uri="{BB962C8B-B14F-4D97-AF65-F5344CB8AC3E}">
        <p14:creationId xmlns:p14="http://schemas.microsoft.com/office/powerpoint/2010/main" val="87491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07720" y="21369"/>
            <a:ext cx="10515600" cy="774159"/>
          </a:xfrm>
        </p:spPr>
        <p:txBody>
          <a:bodyPr/>
          <a:lstStyle/>
          <a:p>
            <a:pPr algn="ctr"/>
            <a:r>
              <a:rPr lang="he-IL" b="1" dirty="0">
                <a:solidFill>
                  <a:schemeClr val="bg1"/>
                </a:solidFill>
                <a:effectLst>
                  <a:outerShdw blurRad="38100" dist="38100" dir="2700000" algn="tl">
                    <a:srgbClr val="000000">
                      <a:alpha val="43137"/>
                    </a:srgbClr>
                  </a:outerShdw>
                </a:effectLst>
              </a:rPr>
              <a:t>פר שיצא</a:t>
            </a:r>
          </a:p>
        </p:txBody>
      </p:sp>
      <p:pic>
        <p:nvPicPr>
          <p:cNvPr id="3" name="תמונה 2"/>
          <p:cNvPicPr>
            <a:picLocks noChangeAspect="1"/>
          </p:cNvPicPr>
          <p:nvPr/>
        </p:nvPicPr>
        <p:blipFill>
          <a:blip r:embed="rId2"/>
          <a:stretch>
            <a:fillRect/>
          </a:stretch>
        </p:blipFill>
        <p:spPr>
          <a:xfrm>
            <a:off x="-158778" y="1100840"/>
            <a:ext cx="11482098" cy="1614927"/>
          </a:xfrm>
          <a:prstGeom prst="rect">
            <a:avLst/>
          </a:prstGeom>
        </p:spPr>
      </p:pic>
      <p:graphicFrame>
        <p:nvGraphicFramePr>
          <p:cNvPr id="4" name="תרשים 3"/>
          <p:cNvGraphicFramePr>
            <a:graphicFrameLocks/>
          </p:cNvGraphicFramePr>
          <p:nvPr>
            <p:extLst>
              <p:ext uri="{D42A27DB-BD31-4B8C-83A1-F6EECF244321}">
                <p14:modId xmlns:p14="http://schemas.microsoft.com/office/powerpoint/2010/main" val="1590810646"/>
              </p:ext>
            </p:extLst>
          </p:nvPr>
        </p:nvGraphicFramePr>
        <p:xfrm>
          <a:off x="2993136" y="2471057"/>
          <a:ext cx="6144768" cy="425283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2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93981" y="119743"/>
            <a:ext cx="10515600" cy="1325563"/>
          </a:xfrm>
        </p:spPr>
        <p:txBody>
          <a:bodyPr>
            <a:normAutofit/>
          </a:bodyPr>
          <a:lstStyle/>
          <a:p>
            <a:r>
              <a:rPr lang="he-IL" sz="5400" b="1" dirty="0">
                <a:solidFill>
                  <a:schemeClr val="bg1"/>
                </a:solidFill>
                <a:effectLst>
                  <a:outerShdw blurRad="38100" dist="38100" dir="2700000" algn="tl">
                    <a:srgbClr val="000000">
                      <a:alpha val="43137"/>
                    </a:srgbClr>
                  </a:outerShdw>
                </a:effectLst>
              </a:rPr>
              <a:t>זרמת חו"ל – דצמבר 2022</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00" y="2103119"/>
            <a:ext cx="11872543"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644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30087" y="82098"/>
            <a:ext cx="10515600" cy="734332"/>
          </a:xfrm>
        </p:spPr>
        <p:txBody>
          <a:bodyPr>
            <a:noAutofit/>
          </a:bodyPr>
          <a:lstStyle/>
          <a:p>
            <a:pPr algn="ctr"/>
            <a:r>
              <a:rPr lang="he-IL" sz="5400" b="1" dirty="0">
                <a:solidFill>
                  <a:schemeClr val="bg1"/>
                </a:solidFill>
                <a:effectLst>
                  <a:outerShdw blurRad="38100" dist="38100" dir="2700000" algn="tl">
                    <a:srgbClr val="000000">
                      <a:alpha val="43137"/>
                    </a:srgbClr>
                  </a:outerShdw>
                </a:effectLst>
              </a:rPr>
              <a:t>זרמות חו"ל – ממוינות</a:t>
            </a:r>
          </a:p>
        </p:txBody>
      </p:sp>
      <p:pic>
        <p:nvPicPr>
          <p:cNvPr id="4"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טבלה 4"/>
          <p:cNvGraphicFramePr>
            <a:graphicFrameLocks noGrp="1"/>
          </p:cNvGraphicFramePr>
          <p:nvPr>
            <p:extLst>
              <p:ext uri="{D42A27DB-BD31-4B8C-83A1-F6EECF244321}">
                <p14:modId xmlns:p14="http://schemas.microsoft.com/office/powerpoint/2010/main" val="438017765"/>
              </p:ext>
            </p:extLst>
          </p:nvPr>
        </p:nvGraphicFramePr>
        <p:xfrm>
          <a:off x="1623281" y="1133323"/>
          <a:ext cx="9349521" cy="4102704"/>
        </p:xfrm>
        <a:graphic>
          <a:graphicData uri="http://schemas.openxmlformats.org/drawingml/2006/table">
            <a:tbl>
              <a:tblPr rtl="1" firstRow="1" bandRow="1">
                <a:tableStyleId>{5C22544A-7EE6-4342-B048-85BDC9FD1C3A}</a:tableStyleId>
              </a:tblPr>
              <a:tblGrid>
                <a:gridCol w="1328622">
                  <a:extLst>
                    <a:ext uri="{9D8B030D-6E8A-4147-A177-3AD203B41FA5}">
                      <a16:colId xmlns:a16="http://schemas.microsoft.com/office/drawing/2014/main" val="1513898824"/>
                    </a:ext>
                  </a:extLst>
                </a:gridCol>
                <a:gridCol w="1792992">
                  <a:extLst>
                    <a:ext uri="{9D8B030D-6E8A-4147-A177-3AD203B41FA5}">
                      <a16:colId xmlns:a16="http://schemas.microsoft.com/office/drawing/2014/main" val="3667377319"/>
                    </a:ext>
                  </a:extLst>
                </a:gridCol>
                <a:gridCol w="1547907">
                  <a:extLst>
                    <a:ext uri="{9D8B030D-6E8A-4147-A177-3AD203B41FA5}">
                      <a16:colId xmlns:a16="http://schemas.microsoft.com/office/drawing/2014/main" val="676834287"/>
                    </a:ext>
                  </a:extLst>
                </a:gridCol>
                <a:gridCol w="4680000">
                  <a:extLst>
                    <a:ext uri="{9D8B030D-6E8A-4147-A177-3AD203B41FA5}">
                      <a16:colId xmlns:a16="http://schemas.microsoft.com/office/drawing/2014/main" val="1596933335"/>
                    </a:ext>
                  </a:extLst>
                </a:gridCol>
              </a:tblGrid>
              <a:tr h="512838">
                <a:tc>
                  <a:txBody>
                    <a:bodyPr/>
                    <a:lstStyle/>
                    <a:p>
                      <a:pPr rtl="1"/>
                      <a:r>
                        <a:rPr lang="he-IL" sz="2400" b="1" dirty="0"/>
                        <a:t>מס' פר</a:t>
                      </a:r>
                    </a:p>
                  </a:txBody>
                  <a:tcPr/>
                </a:tc>
                <a:tc>
                  <a:txBody>
                    <a:bodyPr/>
                    <a:lstStyle/>
                    <a:p>
                      <a:pPr rtl="1"/>
                      <a:r>
                        <a:rPr lang="he-IL" sz="2400" b="1" dirty="0"/>
                        <a:t>שם פר</a:t>
                      </a:r>
                    </a:p>
                  </a:txBody>
                  <a:tcPr/>
                </a:tc>
                <a:tc>
                  <a:txBody>
                    <a:bodyPr/>
                    <a:lstStyle/>
                    <a:p>
                      <a:pPr rtl="1"/>
                      <a:r>
                        <a:rPr lang="he-IL" sz="2400" b="1" dirty="0" err="1"/>
                        <a:t>חמ"מ</a:t>
                      </a:r>
                      <a:endParaRPr lang="he-IL" sz="2400" b="1" dirty="0"/>
                    </a:p>
                  </a:txBody>
                  <a:tcPr/>
                </a:tc>
                <a:tc>
                  <a:txBody>
                    <a:bodyPr/>
                    <a:lstStyle/>
                    <a:p>
                      <a:pPr rtl="1"/>
                      <a:r>
                        <a:rPr lang="he-IL" sz="2400" b="1" dirty="0"/>
                        <a:t>הערות</a:t>
                      </a:r>
                    </a:p>
                  </a:txBody>
                  <a:tcPr/>
                </a:tc>
                <a:extLst>
                  <a:ext uri="{0D108BD9-81ED-4DB2-BD59-A6C34878D82A}">
                    <a16:rowId xmlns:a16="http://schemas.microsoft.com/office/drawing/2014/main" val="1395302912"/>
                  </a:ext>
                </a:extLst>
              </a:tr>
              <a:tr h="512838">
                <a:tc>
                  <a:txBody>
                    <a:bodyPr/>
                    <a:lstStyle/>
                    <a:p>
                      <a:pPr rtl="1"/>
                      <a:r>
                        <a:rPr lang="he-IL" sz="2400" b="1" dirty="0"/>
                        <a:t>5986</a:t>
                      </a:r>
                    </a:p>
                  </a:txBody>
                  <a:tcPr/>
                </a:tc>
                <a:tc>
                  <a:txBody>
                    <a:bodyPr/>
                    <a:lstStyle/>
                    <a:p>
                      <a:pPr rtl="1"/>
                      <a:r>
                        <a:rPr lang="he-IL" sz="2400" b="1" dirty="0"/>
                        <a:t>בילי</a:t>
                      </a:r>
                    </a:p>
                  </a:txBody>
                  <a:tcPr/>
                </a:tc>
                <a:tc>
                  <a:txBody>
                    <a:bodyPr/>
                    <a:lstStyle/>
                    <a:p>
                      <a:pPr rtl="1"/>
                      <a:r>
                        <a:rPr lang="he-IL" sz="2400" b="1" dirty="0"/>
                        <a:t>1,099</a:t>
                      </a:r>
                    </a:p>
                  </a:txBody>
                  <a:tcPr/>
                </a:tc>
                <a:tc>
                  <a:txBody>
                    <a:bodyPr/>
                    <a:lstStyle/>
                    <a:p>
                      <a:pPr rtl="1"/>
                      <a:r>
                        <a:rPr lang="he-IL" sz="2400" b="1" dirty="0"/>
                        <a:t>נבחן ארה"ב – מגיע בינואר 2023</a:t>
                      </a:r>
                    </a:p>
                  </a:txBody>
                  <a:tcPr/>
                </a:tc>
                <a:extLst>
                  <a:ext uri="{0D108BD9-81ED-4DB2-BD59-A6C34878D82A}">
                    <a16:rowId xmlns:a16="http://schemas.microsoft.com/office/drawing/2014/main" val="202019039"/>
                  </a:ext>
                </a:extLst>
              </a:tr>
              <a:tr h="512838">
                <a:tc>
                  <a:txBody>
                    <a:bodyPr/>
                    <a:lstStyle/>
                    <a:p>
                      <a:pPr rtl="1"/>
                      <a:r>
                        <a:rPr lang="he-IL" sz="2400" b="1" dirty="0"/>
                        <a:t>5254</a:t>
                      </a:r>
                    </a:p>
                  </a:txBody>
                  <a:tcPr/>
                </a:tc>
                <a:tc>
                  <a:txBody>
                    <a:bodyPr/>
                    <a:lstStyle/>
                    <a:p>
                      <a:pPr rtl="1"/>
                      <a:r>
                        <a:rPr lang="he-IL" sz="2400" b="1" dirty="0" err="1"/>
                        <a:t>ג'ינטה</a:t>
                      </a:r>
                      <a:endParaRPr lang="he-IL" sz="2400" b="1" dirty="0"/>
                    </a:p>
                  </a:txBody>
                  <a:tcPr/>
                </a:tc>
                <a:tc>
                  <a:txBody>
                    <a:bodyPr/>
                    <a:lstStyle/>
                    <a:p>
                      <a:pPr rtl="1"/>
                      <a:r>
                        <a:rPr lang="he-IL" sz="2400" b="1" dirty="0"/>
                        <a:t>1,055</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2400" b="1" dirty="0"/>
                        <a:t>נבחן ארה"ב – מגיע בינואר 2023</a:t>
                      </a:r>
                    </a:p>
                  </a:txBody>
                  <a:tcPr/>
                </a:tc>
                <a:extLst>
                  <a:ext uri="{0D108BD9-81ED-4DB2-BD59-A6C34878D82A}">
                    <a16:rowId xmlns:a16="http://schemas.microsoft.com/office/drawing/2014/main" val="1667029391"/>
                  </a:ext>
                </a:extLst>
              </a:tr>
              <a:tr h="512838">
                <a:tc>
                  <a:txBody>
                    <a:bodyPr/>
                    <a:lstStyle/>
                    <a:p>
                      <a:pPr rtl="1"/>
                      <a:r>
                        <a:rPr lang="he-IL" sz="2400" b="1" dirty="0"/>
                        <a:t>5994</a:t>
                      </a:r>
                    </a:p>
                  </a:txBody>
                  <a:tcPr/>
                </a:tc>
                <a:tc>
                  <a:txBody>
                    <a:bodyPr/>
                    <a:lstStyle/>
                    <a:p>
                      <a:pPr rtl="1"/>
                      <a:r>
                        <a:rPr lang="he-IL" sz="2400" b="1" dirty="0" err="1"/>
                        <a:t>אנדאבור</a:t>
                      </a:r>
                      <a:endParaRPr lang="he-IL" sz="2400" b="1" dirty="0"/>
                    </a:p>
                  </a:txBody>
                  <a:tcPr/>
                </a:tc>
                <a:tc>
                  <a:txBody>
                    <a:bodyPr/>
                    <a:lstStyle/>
                    <a:p>
                      <a:pPr rtl="1"/>
                      <a:r>
                        <a:rPr lang="he-IL" sz="2400" b="1" dirty="0"/>
                        <a:t>990</a:t>
                      </a:r>
                    </a:p>
                  </a:txBody>
                  <a:tcPr/>
                </a:tc>
                <a:tc>
                  <a:txBody>
                    <a:bodyPr/>
                    <a:lstStyle/>
                    <a:p>
                      <a:pPr rtl="1"/>
                      <a:r>
                        <a:rPr lang="he-IL" sz="2400" b="1" dirty="0"/>
                        <a:t>נבחן ארה"ב - זמין</a:t>
                      </a:r>
                    </a:p>
                  </a:txBody>
                  <a:tcPr/>
                </a:tc>
                <a:extLst>
                  <a:ext uri="{0D108BD9-81ED-4DB2-BD59-A6C34878D82A}">
                    <a16:rowId xmlns:a16="http://schemas.microsoft.com/office/drawing/2014/main" val="3535051667"/>
                  </a:ext>
                </a:extLst>
              </a:tr>
              <a:tr h="512838">
                <a:tc>
                  <a:txBody>
                    <a:bodyPr/>
                    <a:lstStyle/>
                    <a:p>
                      <a:pPr rtl="1"/>
                      <a:r>
                        <a:rPr lang="he-IL" sz="2400" b="1" dirty="0"/>
                        <a:t>5384</a:t>
                      </a:r>
                    </a:p>
                  </a:txBody>
                  <a:tcPr/>
                </a:tc>
                <a:tc>
                  <a:txBody>
                    <a:bodyPr/>
                    <a:lstStyle/>
                    <a:p>
                      <a:pPr rtl="1"/>
                      <a:r>
                        <a:rPr lang="he-IL" sz="2400" b="1" dirty="0" err="1"/>
                        <a:t>מונטריאל</a:t>
                      </a:r>
                      <a:endParaRPr lang="he-IL" sz="2400" b="1" dirty="0"/>
                    </a:p>
                  </a:txBody>
                  <a:tcPr/>
                </a:tc>
                <a:tc>
                  <a:txBody>
                    <a:bodyPr/>
                    <a:lstStyle/>
                    <a:p>
                      <a:pPr rtl="1"/>
                      <a:r>
                        <a:rPr lang="he-IL" sz="2400" b="1" dirty="0"/>
                        <a:t>983</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2400" b="1" dirty="0"/>
                        <a:t>נבחן ארה"ב - זמין</a:t>
                      </a:r>
                    </a:p>
                  </a:txBody>
                  <a:tcPr/>
                </a:tc>
                <a:extLst>
                  <a:ext uri="{0D108BD9-81ED-4DB2-BD59-A6C34878D82A}">
                    <a16:rowId xmlns:a16="http://schemas.microsoft.com/office/drawing/2014/main" val="3332092220"/>
                  </a:ext>
                </a:extLst>
              </a:tr>
              <a:tr h="512838">
                <a:tc>
                  <a:txBody>
                    <a:bodyPr/>
                    <a:lstStyle/>
                    <a:p>
                      <a:pPr rtl="1"/>
                      <a:r>
                        <a:rPr lang="he-IL" sz="2400" b="1" dirty="0"/>
                        <a:t>5849</a:t>
                      </a:r>
                    </a:p>
                  </a:txBody>
                  <a:tcPr/>
                </a:tc>
                <a:tc>
                  <a:txBody>
                    <a:bodyPr/>
                    <a:lstStyle/>
                    <a:p>
                      <a:pPr rtl="1"/>
                      <a:r>
                        <a:rPr lang="he-IL" sz="2400" b="1" dirty="0" err="1"/>
                        <a:t>ספקטור</a:t>
                      </a:r>
                      <a:endParaRPr lang="he-IL" sz="2400" b="1" dirty="0"/>
                    </a:p>
                  </a:txBody>
                  <a:tcPr/>
                </a:tc>
                <a:tc>
                  <a:txBody>
                    <a:bodyPr/>
                    <a:lstStyle/>
                    <a:p>
                      <a:pPr rtl="1"/>
                      <a:r>
                        <a:rPr lang="he-IL" sz="2400" b="1" dirty="0"/>
                        <a:t>961</a:t>
                      </a:r>
                    </a:p>
                  </a:txBody>
                  <a:tcPr/>
                </a:tc>
                <a:tc>
                  <a:txBody>
                    <a:bodyPr/>
                    <a:lstStyle/>
                    <a:p>
                      <a:pPr rtl="1"/>
                      <a:r>
                        <a:rPr lang="he-IL" sz="2400" b="1" dirty="0"/>
                        <a:t>נבחן בישראל - זמין</a:t>
                      </a:r>
                    </a:p>
                  </a:txBody>
                  <a:tcPr/>
                </a:tc>
                <a:extLst>
                  <a:ext uri="{0D108BD9-81ED-4DB2-BD59-A6C34878D82A}">
                    <a16:rowId xmlns:a16="http://schemas.microsoft.com/office/drawing/2014/main" val="2655865436"/>
                  </a:ext>
                </a:extLst>
              </a:tr>
              <a:tr h="512838">
                <a:tc>
                  <a:txBody>
                    <a:bodyPr/>
                    <a:lstStyle/>
                    <a:p>
                      <a:pPr rtl="1"/>
                      <a:endParaRPr lang="he-IL" sz="2400" b="1" dirty="0"/>
                    </a:p>
                  </a:txBody>
                  <a:tcPr/>
                </a:tc>
                <a:tc>
                  <a:txBody>
                    <a:bodyPr/>
                    <a:lstStyle/>
                    <a:p>
                      <a:pPr rtl="1"/>
                      <a:r>
                        <a:rPr lang="he-IL" sz="2400" b="1" dirty="0" err="1"/>
                        <a:t>ג'ובילי</a:t>
                      </a:r>
                      <a:endParaRPr lang="he-IL" sz="2400" b="1" dirty="0"/>
                    </a:p>
                  </a:txBody>
                  <a:tcPr/>
                </a:tc>
                <a:tc>
                  <a:txBody>
                    <a:bodyPr/>
                    <a:lstStyle/>
                    <a:p>
                      <a:pPr rtl="1"/>
                      <a:r>
                        <a:rPr lang="he-IL" sz="2400" b="1" dirty="0"/>
                        <a:t>951</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2400" b="1" dirty="0"/>
                        <a:t>נבחן ארה"ב – מגיע בינואר 2023</a:t>
                      </a:r>
                    </a:p>
                  </a:txBody>
                  <a:tcPr/>
                </a:tc>
                <a:extLst>
                  <a:ext uri="{0D108BD9-81ED-4DB2-BD59-A6C34878D82A}">
                    <a16:rowId xmlns:a16="http://schemas.microsoft.com/office/drawing/2014/main" val="1833398499"/>
                  </a:ext>
                </a:extLst>
              </a:tr>
              <a:tr h="512838">
                <a:tc>
                  <a:txBody>
                    <a:bodyPr/>
                    <a:lstStyle/>
                    <a:p>
                      <a:pPr rtl="1"/>
                      <a:r>
                        <a:rPr lang="he-IL" sz="2400" b="1" dirty="0"/>
                        <a:t>5109</a:t>
                      </a:r>
                    </a:p>
                  </a:txBody>
                  <a:tcPr/>
                </a:tc>
                <a:tc>
                  <a:txBody>
                    <a:bodyPr/>
                    <a:lstStyle/>
                    <a:p>
                      <a:pPr rtl="1"/>
                      <a:r>
                        <a:rPr lang="he-IL" sz="2400" b="1" dirty="0"/>
                        <a:t>אוקספורד</a:t>
                      </a:r>
                    </a:p>
                  </a:txBody>
                  <a:tcPr/>
                </a:tc>
                <a:tc>
                  <a:txBody>
                    <a:bodyPr/>
                    <a:lstStyle/>
                    <a:p>
                      <a:pPr rtl="1"/>
                      <a:r>
                        <a:rPr lang="he-IL" sz="2400" b="1" dirty="0"/>
                        <a:t>773</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2400" b="1" dirty="0"/>
                        <a:t>נבחן ארה"ב - זמין</a:t>
                      </a:r>
                    </a:p>
                  </a:txBody>
                  <a:tcPr/>
                </a:tc>
                <a:extLst>
                  <a:ext uri="{0D108BD9-81ED-4DB2-BD59-A6C34878D82A}">
                    <a16:rowId xmlns:a16="http://schemas.microsoft.com/office/drawing/2014/main" val="61123820"/>
                  </a:ext>
                </a:extLst>
              </a:tr>
            </a:tbl>
          </a:graphicData>
        </a:graphic>
      </p:graphicFrame>
    </p:spTree>
    <p:extLst>
      <p:ext uri="{BB962C8B-B14F-4D97-AF65-F5344CB8AC3E}">
        <p14:creationId xmlns:p14="http://schemas.microsoft.com/office/powerpoint/2010/main" val="248288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9085" y="0"/>
            <a:ext cx="10515600" cy="1325563"/>
          </a:xfrm>
        </p:spPr>
        <p:txBody>
          <a:bodyPr/>
          <a:lstStyle/>
          <a:p>
            <a:pPr algn="ctr"/>
            <a:r>
              <a:rPr lang="he-IL" b="1" dirty="0">
                <a:solidFill>
                  <a:schemeClr val="bg1"/>
                </a:solidFill>
                <a:effectLst>
                  <a:outerShdw blurRad="38100" dist="38100" dir="2700000" algn="tl">
                    <a:srgbClr val="000000">
                      <a:alpha val="43137"/>
                    </a:srgbClr>
                  </a:outerShdw>
                </a:effectLst>
              </a:rPr>
              <a:t>בילי – אב לעגלים בחו"ל (נבחן בחו"ל)</a:t>
            </a:r>
          </a:p>
        </p:txBody>
      </p:sp>
      <p:graphicFrame>
        <p:nvGraphicFramePr>
          <p:cNvPr id="3" name="טבלה 2"/>
          <p:cNvGraphicFramePr>
            <a:graphicFrameLocks noGrp="1"/>
          </p:cNvGraphicFramePr>
          <p:nvPr>
            <p:extLst>
              <p:ext uri="{D42A27DB-BD31-4B8C-83A1-F6EECF244321}">
                <p14:modId xmlns:p14="http://schemas.microsoft.com/office/powerpoint/2010/main" val="704485601"/>
              </p:ext>
            </p:extLst>
          </p:nvPr>
        </p:nvGraphicFramePr>
        <p:xfrm>
          <a:off x="440869" y="1240969"/>
          <a:ext cx="11332031" cy="4644506"/>
        </p:xfrm>
        <a:graphic>
          <a:graphicData uri="http://schemas.openxmlformats.org/drawingml/2006/table">
            <a:tbl>
              <a:tblPr rtl="1" firstRow="1" firstCol="1" bandRow="1">
                <a:tableStyleId>{5C22544A-7EE6-4342-B048-85BDC9FD1C3A}</a:tableStyleId>
              </a:tblPr>
              <a:tblGrid>
                <a:gridCol w="1154708">
                  <a:extLst>
                    <a:ext uri="{9D8B030D-6E8A-4147-A177-3AD203B41FA5}">
                      <a16:colId xmlns:a16="http://schemas.microsoft.com/office/drawing/2014/main" val="4040507360"/>
                    </a:ext>
                  </a:extLst>
                </a:gridCol>
                <a:gridCol w="1811236">
                  <a:extLst>
                    <a:ext uri="{9D8B030D-6E8A-4147-A177-3AD203B41FA5}">
                      <a16:colId xmlns:a16="http://schemas.microsoft.com/office/drawing/2014/main" val="3603404815"/>
                    </a:ext>
                  </a:extLst>
                </a:gridCol>
                <a:gridCol w="924187">
                  <a:extLst>
                    <a:ext uri="{9D8B030D-6E8A-4147-A177-3AD203B41FA5}">
                      <a16:colId xmlns:a16="http://schemas.microsoft.com/office/drawing/2014/main" val="2797257521"/>
                    </a:ext>
                  </a:extLst>
                </a:gridCol>
                <a:gridCol w="1099673">
                  <a:extLst>
                    <a:ext uri="{9D8B030D-6E8A-4147-A177-3AD203B41FA5}">
                      <a16:colId xmlns:a16="http://schemas.microsoft.com/office/drawing/2014/main" val="3196353714"/>
                    </a:ext>
                  </a:extLst>
                </a:gridCol>
                <a:gridCol w="866285">
                  <a:extLst>
                    <a:ext uri="{9D8B030D-6E8A-4147-A177-3AD203B41FA5}">
                      <a16:colId xmlns:a16="http://schemas.microsoft.com/office/drawing/2014/main" val="1475233807"/>
                    </a:ext>
                  </a:extLst>
                </a:gridCol>
                <a:gridCol w="985670">
                  <a:extLst>
                    <a:ext uri="{9D8B030D-6E8A-4147-A177-3AD203B41FA5}">
                      <a16:colId xmlns:a16="http://schemas.microsoft.com/office/drawing/2014/main" val="2538904661"/>
                    </a:ext>
                  </a:extLst>
                </a:gridCol>
                <a:gridCol w="750977">
                  <a:extLst>
                    <a:ext uri="{9D8B030D-6E8A-4147-A177-3AD203B41FA5}">
                      <a16:colId xmlns:a16="http://schemas.microsoft.com/office/drawing/2014/main" val="3882890123"/>
                    </a:ext>
                  </a:extLst>
                </a:gridCol>
                <a:gridCol w="867304">
                  <a:extLst>
                    <a:ext uri="{9D8B030D-6E8A-4147-A177-3AD203B41FA5}">
                      <a16:colId xmlns:a16="http://schemas.microsoft.com/office/drawing/2014/main" val="3559610798"/>
                    </a:ext>
                  </a:extLst>
                </a:gridCol>
                <a:gridCol w="721565">
                  <a:extLst>
                    <a:ext uri="{9D8B030D-6E8A-4147-A177-3AD203B41FA5}">
                      <a16:colId xmlns:a16="http://schemas.microsoft.com/office/drawing/2014/main" val="2762409341"/>
                    </a:ext>
                  </a:extLst>
                </a:gridCol>
                <a:gridCol w="722584">
                  <a:extLst>
                    <a:ext uri="{9D8B030D-6E8A-4147-A177-3AD203B41FA5}">
                      <a16:colId xmlns:a16="http://schemas.microsoft.com/office/drawing/2014/main" val="3291316621"/>
                    </a:ext>
                  </a:extLst>
                </a:gridCol>
                <a:gridCol w="1427842">
                  <a:extLst>
                    <a:ext uri="{9D8B030D-6E8A-4147-A177-3AD203B41FA5}">
                      <a16:colId xmlns:a16="http://schemas.microsoft.com/office/drawing/2014/main" val="303534742"/>
                    </a:ext>
                  </a:extLst>
                </a:gridCol>
              </a:tblGrid>
              <a:tr h="1475021">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מספר/שם פר</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dirty="0">
                          <a:effectLst>
                            <a:outerShdw blurRad="38100" dist="38100" dir="2700000" algn="tl">
                              <a:srgbClr val="000000">
                                <a:alpha val="43137"/>
                              </a:srgbClr>
                            </a:outerShdw>
                          </a:effectLst>
                        </a:rPr>
                        <a:t>אבות</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הישנות</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חמ"מ</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חלב</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 שומן</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 חלבון</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סת"ס</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פ. בנות</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הישרדות</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המלטה בנות</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47053069"/>
                  </a:ext>
                </a:extLst>
              </a:tr>
              <a:tr h="713008">
                <a:tc rowSpan="3">
                  <a:txBody>
                    <a:bodyPr/>
                    <a:lstStyle/>
                    <a:p>
                      <a:pPr algn="ctr" rtl="1">
                        <a:lnSpc>
                          <a:spcPct val="115000"/>
                        </a:lnSpc>
                        <a:spcAft>
                          <a:spcPts val="1000"/>
                        </a:spcAft>
                      </a:pPr>
                      <a:r>
                        <a:rPr lang="he-IL" sz="2800" b="1" dirty="0">
                          <a:effectLst>
                            <a:outerShdw blurRad="38100" dist="38100" dir="2700000" algn="tl">
                              <a:srgbClr val="000000">
                                <a:alpha val="43137"/>
                              </a:srgbClr>
                            </a:outerShdw>
                          </a:effectLst>
                        </a:rPr>
                        <a:t>5986</a:t>
                      </a:r>
                      <a:endParaRPr lang="en-US" sz="2400" b="1" dirty="0">
                        <a:effectLst>
                          <a:outerShdw blurRad="38100" dist="38100" dir="2700000" algn="tl">
                            <a:srgbClr val="000000">
                              <a:alpha val="43137"/>
                            </a:srgbClr>
                          </a:outerShdw>
                        </a:effectLst>
                      </a:endParaRPr>
                    </a:p>
                    <a:p>
                      <a:pPr algn="ctr" rtl="1">
                        <a:lnSpc>
                          <a:spcPct val="115000"/>
                        </a:lnSpc>
                        <a:spcAft>
                          <a:spcPts val="1000"/>
                        </a:spcAft>
                      </a:pPr>
                      <a:r>
                        <a:rPr lang="he-IL" sz="2800" b="1" dirty="0">
                          <a:effectLst>
                            <a:outerShdw blurRad="38100" dist="38100" dir="2700000" algn="tl">
                              <a:srgbClr val="000000">
                                <a:alpha val="43137"/>
                              </a:srgbClr>
                            </a:outerShdw>
                          </a:effectLst>
                        </a:rPr>
                        <a:t>בילי</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3">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אצ'יבר</a:t>
                      </a:r>
                      <a:r>
                        <a:rPr lang="en-US" sz="2800" b="1">
                          <a:effectLst>
                            <a:outerShdw blurRad="38100" dist="38100" dir="2700000" algn="tl">
                              <a:srgbClr val="000000">
                                <a:alpha val="43137"/>
                              </a:srgbClr>
                            </a:outerShdw>
                          </a:effectLst>
                        </a:rPr>
                        <a:t>X</a:t>
                      </a:r>
                      <a:r>
                        <a:rPr lang="he-IL" sz="2800" b="1">
                          <a:effectLst>
                            <a:outerShdw blurRad="38100" dist="38100" dir="2700000" algn="tl">
                              <a:srgbClr val="000000">
                                <a:alpha val="43137"/>
                              </a:srgbClr>
                            </a:outerShdw>
                          </a:effectLst>
                        </a:rPr>
                        <a:t>רוביקון</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77</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1,099</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324</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0.38</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0.13</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0.08</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-3.0</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94</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-2.2</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3607253"/>
                  </a:ext>
                </a:extLst>
              </a:tr>
              <a:tr h="1475021">
                <a:tc vMerge="1">
                  <a:txBody>
                    <a:bodyPr/>
                    <a:lstStyle/>
                    <a:p>
                      <a:pPr rtl="1"/>
                      <a:endParaRPr lang="he-IL"/>
                    </a:p>
                  </a:txBody>
                  <a:tcPr/>
                </a:tc>
                <a:tc vMerge="1">
                  <a:txBody>
                    <a:bodyPr/>
                    <a:lstStyle/>
                    <a:p>
                      <a:pPr rtl="1"/>
                      <a:endParaRPr lang="he-IL"/>
                    </a:p>
                  </a:txBody>
                  <a:tcPr/>
                </a:tc>
                <a:tc>
                  <a:txBody>
                    <a:bodyPr/>
                    <a:lstStyle/>
                    <a:p>
                      <a:pPr algn="ctr" rtl="1">
                        <a:lnSpc>
                          <a:spcPct val="115000"/>
                        </a:lnSpc>
                        <a:spcAft>
                          <a:spcPts val="1000"/>
                        </a:spcAft>
                      </a:pPr>
                      <a:r>
                        <a:rPr lang="he-IL" sz="2800" b="1">
                          <a:solidFill>
                            <a:schemeClr val="bg1"/>
                          </a:solidFill>
                          <a:effectLst>
                            <a:outerShdw blurRad="38100" dist="38100" dir="2700000" algn="tl">
                              <a:srgbClr val="000000">
                                <a:alpha val="43137"/>
                              </a:srgbClr>
                            </a:outerShdw>
                          </a:effectLst>
                        </a:rPr>
                        <a:t>ת"ו</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a:solidFill>
                            <a:schemeClr val="bg1"/>
                          </a:solidFill>
                          <a:effectLst>
                            <a:outerShdw blurRad="38100" dist="38100" dir="2700000" algn="tl">
                              <a:srgbClr val="000000">
                                <a:alpha val="43137"/>
                              </a:srgbClr>
                            </a:outerShdw>
                          </a:effectLst>
                        </a:rPr>
                        <a:t>ה"ק</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a:solidFill>
                            <a:schemeClr val="bg1"/>
                          </a:solidFill>
                          <a:effectLst>
                            <a:outerShdw blurRad="38100" dist="38100" dir="2700000" algn="tl">
                              <a:srgbClr val="000000">
                                <a:alpha val="43137"/>
                              </a:srgbClr>
                            </a:outerShdw>
                          </a:effectLst>
                        </a:rPr>
                        <a:t>עטין</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a:solidFill>
                            <a:schemeClr val="bg1"/>
                          </a:solidFill>
                          <a:effectLst>
                            <a:outerShdw blurRad="38100" dist="38100" dir="2700000" algn="tl">
                              <a:srgbClr val="000000">
                                <a:alpha val="43137"/>
                              </a:srgbClr>
                            </a:outerShdw>
                          </a:effectLst>
                        </a:rPr>
                        <a:t>מ. פטמות</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a:solidFill>
                            <a:schemeClr val="bg1"/>
                          </a:solidFill>
                          <a:effectLst>
                            <a:outerShdw blurRad="38100" dist="38100" dir="2700000" algn="tl">
                              <a:srgbClr val="000000">
                                <a:alpha val="43137"/>
                              </a:srgbClr>
                            </a:outerShdw>
                          </a:effectLst>
                        </a:rPr>
                        <a:t>ע. עטין</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a:solidFill>
                            <a:schemeClr val="bg1"/>
                          </a:solidFill>
                          <a:effectLst>
                            <a:outerShdw blurRad="38100" dist="38100" dir="2700000" algn="tl">
                              <a:srgbClr val="000000">
                                <a:alpha val="43137"/>
                              </a:srgbClr>
                            </a:outerShdw>
                          </a:effectLst>
                        </a:rPr>
                        <a:t>רגליים</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a:txBody>
                    <a:bodyPr/>
                    <a:lstStyle/>
                    <a:p>
                      <a:pPr algn="ctr" rtl="1">
                        <a:lnSpc>
                          <a:spcPct val="115000"/>
                        </a:lnSpc>
                        <a:spcAft>
                          <a:spcPts val="1000"/>
                        </a:spcAft>
                      </a:pPr>
                      <a:r>
                        <a:rPr lang="he-IL" sz="2800" b="1">
                          <a:solidFill>
                            <a:schemeClr val="bg1"/>
                          </a:solidFill>
                          <a:effectLst>
                            <a:outerShdw blurRad="38100" dist="38100" dir="2700000" algn="tl">
                              <a:srgbClr val="000000">
                                <a:alpha val="43137"/>
                              </a:srgbClr>
                            </a:outerShdw>
                          </a:effectLst>
                        </a:rPr>
                        <a:t>גודל גוף</a:t>
                      </a:r>
                      <a:endParaRPr lang="en-US" sz="2400" b="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5B9BD5"/>
                    </a:solidFill>
                  </a:tcPr>
                </a:tc>
                <a:tc gridSpan="2">
                  <a:txBody>
                    <a:bodyPr/>
                    <a:lstStyle/>
                    <a:p>
                      <a:pPr algn="r" rtl="1">
                        <a:lnSpc>
                          <a:spcPct val="115000"/>
                        </a:lnSpc>
                        <a:spcAft>
                          <a:spcPts val="1000"/>
                        </a:spcAft>
                      </a:pPr>
                      <a:r>
                        <a:rPr lang="en-US" sz="2400" b="1" dirty="0">
                          <a:solidFill>
                            <a:schemeClr val="bg1"/>
                          </a:solidFill>
                          <a:effectLst>
                            <a:outerShdw blurRad="38100" dist="38100" dir="2700000" algn="tl">
                              <a:srgbClr val="000000">
                                <a:alpha val="43137"/>
                              </a:srgbClr>
                            </a:outerShdw>
                          </a:effectLst>
                        </a:rPr>
                        <a:t> </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solidFill>
                      <a:srgbClr val="5B9BD5"/>
                    </a:solidFill>
                  </a:tcPr>
                </a:tc>
                <a:tc hMerge="1">
                  <a:txBody>
                    <a:bodyPr/>
                    <a:lstStyle/>
                    <a:p>
                      <a:pPr rtl="1"/>
                      <a:endParaRPr lang="he-IL"/>
                    </a:p>
                  </a:txBody>
                  <a:tcPr/>
                </a:tc>
                <a:extLst>
                  <a:ext uri="{0D108BD9-81ED-4DB2-BD59-A6C34878D82A}">
                    <a16:rowId xmlns:a16="http://schemas.microsoft.com/office/drawing/2014/main" val="3065835754"/>
                  </a:ext>
                </a:extLst>
              </a:tr>
              <a:tr h="713008">
                <a:tc vMerge="1">
                  <a:txBody>
                    <a:bodyPr/>
                    <a:lstStyle/>
                    <a:p>
                      <a:pPr rtl="1"/>
                      <a:endParaRPr lang="he-IL"/>
                    </a:p>
                  </a:txBody>
                  <a:tcPr/>
                </a:tc>
                <a:tc vMerge="1">
                  <a:txBody>
                    <a:bodyPr/>
                    <a:lstStyle/>
                    <a:p>
                      <a:pPr rtl="1"/>
                      <a:endParaRPr lang="he-IL"/>
                    </a:p>
                  </a:txBody>
                  <a:tcP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-0.4</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-1.2</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105</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108</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99</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107</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1000"/>
                        </a:spcAft>
                      </a:pPr>
                      <a:r>
                        <a:rPr lang="he-IL" sz="2800" b="1">
                          <a:effectLst>
                            <a:outerShdw blurRad="38100" dist="38100" dir="2700000" algn="tl">
                              <a:srgbClr val="000000">
                                <a:alpha val="43137"/>
                              </a:srgbClr>
                            </a:outerShdw>
                          </a:effectLst>
                        </a:rPr>
                        <a:t>96</a:t>
                      </a:r>
                      <a:endParaRPr lang="en-US" sz="24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r" rtl="1">
                        <a:lnSpc>
                          <a:spcPct val="115000"/>
                        </a:lnSpc>
                        <a:spcAft>
                          <a:spcPts val="1000"/>
                        </a:spcAft>
                      </a:pPr>
                      <a:r>
                        <a:rPr lang="en-US" sz="2400" b="1" dirty="0">
                          <a:effectLst>
                            <a:outerShdw blurRad="38100" dist="38100" dir="2700000" algn="tl">
                              <a:srgbClr val="000000">
                                <a:alpha val="43137"/>
                              </a:srgbClr>
                            </a:outerShdw>
                          </a:effectLst>
                        </a:rPr>
                        <a:t> </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tc hMerge="1">
                  <a:txBody>
                    <a:bodyPr/>
                    <a:lstStyle/>
                    <a:p>
                      <a:pPr rtl="1"/>
                      <a:endParaRPr lang="he-IL"/>
                    </a:p>
                  </a:txBody>
                  <a:tcPr/>
                </a:tc>
                <a:extLst>
                  <a:ext uri="{0D108BD9-81ED-4DB2-BD59-A6C34878D82A}">
                    <a16:rowId xmlns:a16="http://schemas.microsoft.com/office/drawing/2014/main" val="1362585385"/>
                  </a:ext>
                </a:extLst>
              </a:tr>
            </a:tbl>
          </a:graphicData>
        </a:graphic>
      </p:graphicFrame>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82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805" y="5853971"/>
            <a:ext cx="2343911" cy="369332"/>
          </a:xfrm>
          <a:prstGeom prst="rect">
            <a:avLst/>
          </a:prstGeom>
          <a:noFill/>
        </p:spPr>
        <p:txBody>
          <a:bodyPr wrap="none" rtlCol="1">
            <a:spAutoFit/>
          </a:bodyPr>
          <a:lstStyle/>
          <a:p>
            <a:r>
              <a:rPr lang="he-IL" b="1" dirty="0">
                <a:effectLst>
                  <a:outerShdw blurRad="38100" dist="38100" dir="2700000" algn="tl">
                    <a:srgbClr val="000000">
                      <a:alpha val="43137"/>
                    </a:srgbClr>
                  </a:outerShdw>
                </a:effectLst>
              </a:rPr>
              <a:t>* מובהק (שלילי / חיובי)</a:t>
            </a:r>
          </a:p>
        </p:txBody>
      </p:sp>
      <p:pic>
        <p:nvPicPr>
          <p:cNvPr id="3" name="תמונה 2"/>
          <p:cNvPicPr>
            <a:picLocks noChangeAspect="1"/>
          </p:cNvPicPr>
          <p:nvPr/>
        </p:nvPicPr>
        <p:blipFill>
          <a:blip r:embed="rId2"/>
          <a:stretch>
            <a:fillRect/>
          </a:stretch>
        </p:blipFill>
        <p:spPr>
          <a:xfrm>
            <a:off x="2754506" y="64008"/>
            <a:ext cx="9437494" cy="6793992"/>
          </a:xfrm>
          <a:prstGeom prst="rect">
            <a:avLst/>
          </a:prstGeom>
        </p:spPr>
      </p:pic>
      <p:pic>
        <p:nvPicPr>
          <p:cNvPr id="4" name="תמונה 3"/>
          <p:cNvPicPr>
            <a:picLocks noChangeAspect="1"/>
          </p:cNvPicPr>
          <p:nvPr/>
        </p:nvPicPr>
        <p:blipFill>
          <a:blip r:embed="rId3"/>
          <a:stretch>
            <a:fillRect/>
          </a:stretch>
        </p:blipFill>
        <p:spPr>
          <a:xfrm>
            <a:off x="82169" y="2497470"/>
            <a:ext cx="2599185" cy="1958885"/>
          </a:xfrm>
          <a:prstGeom prst="rect">
            <a:avLst/>
          </a:prstGeom>
        </p:spPr>
      </p:pic>
      <p:pic>
        <p:nvPicPr>
          <p:cNvPr id="6"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655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194096" y="2523109"/>
            <a:ext cx="2080199" cy="2204339"/>
          </a:xfrm>
        </p:spPr>
        <p:txBody>
          <a:bodyPr>
            <a:noAutofit/>
          </a:bodyPr>
          <a:lstStyle/>
          <a:p>
            <a:pPr algn="ctr"/>
            <a:r>
              <a:rPr lang="he-IL" sz="3600" b="1" dirty="0">
                <a:solidFill>
                  <a:schemeClr val="bg1"/>
                </a:solidFill>
                <a:effectLst>
                  <a:outerShdw blurRad="38100" dist="38100" dir="2700000" algn="tl">
                    <a:srgbClr val="000000">
                      <a:alpha val="43137"/>
                    </a:srgbClr>
                  </a:outerShdw>
                </a:effectLst>
              </a:rPr>
              <a:t>פרים מומלצים </a:t>
            </a:r>
            <a:r>
              <a:rPr lang="he-IL" sz="3600" b="1" u="sng" dirty="0">
                <a:solidFill>
                  <a:schemeClr val="bg1"/>
                </a:solidFill>
                <a:effectLst>
                  <a:outerShdw blurRad="38100" dist="38100" dir="2700000" algn="tl">
                    <a:srgbClr val="000000">
                      <a:alpha val="43137"/>
                    </a:srgbClr>
                  </a:outerShdw>
                </a:effectLst>
              </a:rPr>
              <a:t>לעגלות</a:t>
            </a:r>
            <a:br>
              <a:rPr lang="he-IL" sz="3600" b="1" dirty="0">
                <a:solidFill>
                  <a:schemeClr val="bg1"/>
                </a:solidFill>
              </a:rPr>
            </a:br>
            <a:br>
              <a:rPr lang="he-IL" sz="3600" b="1" dirty="0">
                <a:solidFill>
                  <a:schemeClr val="bg1"/>
                </a:solidFill>
              </a:rPr>
            </a:br>
            <a:r>
              <a:rPr lang="he-IL" sz="3600" b="1" dirty="0">
                <a:solidFill>
                  <a:schemeClr val="bg1"/>
                </a:solidFill>
                <a:effectLst>
                  <a:outerShdw blurRad="38100" dist="38100" dir="2700000" algn="tl">
                    <a:srgbClr val="000000">
                      <a:alpha val="43137"/>
                    </a:srgbClr>
                  </a:outerShdw>
                </a:effectLst>
              </a:rPr>
              <a:t>דצמבר 2022,</a:t>
            </a:r>
            <a:br>
              <a:rPr lang="he-IL" sz="3600" b="1" dirty="0">
                <a:solidFill>
                  <a:schemeClr val="bg1"/>
                </a:solidFill>
                <a:effectLst>
                  <a:outerShdw blurRad="38100" dist="38100" dir="2700000" algn="tl">
                    <a:srgbClr val="000000">
                      <a:alpha val="43137"/>
                    </a:srgbClr>
                  </a:outerShdw>
                </a:effectLst>
              </a:rPr>
            </a:br>
            <a:r>
              <a:rPr lang="he-IL" sz="3600" b="1" dirty="0">
                <a:solidFill>
                  <a:schemeClr val="bg1"/>
                </a:solidFill>
                <a:effectLst>
                  <a:outerShdw blurRad="38100" dist="38100" dir="2700000" algn="tl">
                    <a:srgbClr val="000000">
                      <a:alpha val="43137"/>
                    </a:srgbClr>
                  </a:outerShdw>
                </a:effectLst>
              </a:rPr>
              <a:t>דרוג </a:t>
            </a:r>
            <a:r>
              <a:rPr lang="he-IL" sz="3600" b="1" dirty="0" err="1">
                <a:solidFill>
                  <a:schemeClr val="bg1"/>
                </a:solidFill>
                <a:effectLst>
                  <a:outerShdw blurRad="38100" dist="38100" dir="2700000" algn="tl">
                    <a:srgbClr val="000000">
                      <a:alpha val="43137"/>
                    </a:srgbClr>
                  </a:outerShdw>
                </a:effectLst>
              </a:rPr>
              <a:t>חמ"מ</a:t>
            </a:r>
            <a:endParaRPr lang="he-IL" sz="3600" b="1" dirty="0">
              <a:solidFill>
                <a:schemeClr val="bg1"/>
              </a:solidFill>
              <a:effectLst>
                <a:outerShdw blurRad="38100" dist="38100" dir="2700000" algn="tl">
                  <a:srgbClr val="000000">
                    <a:alpha val="43137"/>
                  </a:srgbClr>
                </a:outerShdw>
              </a:effectLst>
            </a:endParaRPr>
          </a:p>
        </p:txBody>
      </p:sp>
      <p:pic>
        <p:nvPicPr>
          <p:cNvPr id="5" name="תמונה 4"/>
          <p:cNvPicPr>
            <a:picLocks noChangeAspect="1"/>
          </p:cNvPicPr>
          <p:nvPr/>
        </p:nvPicPr>
        <p:blipFill>
          <a:blip r:embed="rId2"/>
          <a:stretch>
            <a:fillRect/>
          </a:stretch>
        </p:blipFill>
        <p:spPr>
          <a:xfrm>
            <a:off x="0" y="0"/>
            <a:ext cx="10194096" cy="6858000"/>
          </a:xfrm>
          <a:prstGeom prst="rect">
            <a:avLst/>
          </a:prstGeom>
        </p:spPr>
      </p:pic>
      <p:pic>
        <p:nvPicPr>
          <p:cNvPr id="4"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97377"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40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מעוגל 2"/>
          <p:cNvSpPr/>
          <p:nvPr/>
        </p:nvSpPr>
        <p:spPr>
          <a:xfrm>
            <a:off x="6151397" y="0"/>
            <a:ext cx="2868386" cy="1047304"/>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rtl="1" eaLnBrk="1" fontAlgn="auto" hangingPunct="1">
              <a:spcBef>
                <a:spcPts val="0"/>
              </a:spcBef>
              <a:spcAft>
                <a:spcPts val="0"/>
              </a:spcAft>
              <a:defRPr/>
            </a:pPr>
            <a:r>
              <a:rPr lang="he-IL"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המלצת שיאון</a:t>
            </a:r>
          </a:p>
          <a:p>
            <a:pPr algn="ctr" rtl="1" eaLnBrk="1" fontAlgn="auto" hangingPunct="1">
              <a:spcBef>
                <a:spcPts val="0"/>
              </a:spcBef>
              <a:spcAft>
                <a:spcPts val="0"/>
              </a:spcAft>
              <a:defRPr/>
            </a:pPr>
            <a:r>
              <a:rPr lang="he-IL"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דצמבר 2022</a:t>
            </a:r>
          </a:p>
        </p:txBody>
      </p:sp>
      <p:pic>
        <p:nvPicPr>
          <p:cNvPr id="6" name="תמונה 5"/>
          <p:cNvPicPr>
            <a:picLocks noChangeAspect="1"/>
          </p:cNvPicPr>
          <p:nvPr/>
        </p:nvPicPr>
        <p:blipFill>
          <a:blip r:embed="rId2"/>
          <a:stretch>
            <a:fillRect/>
          </a:stretch>
        </p:blipFill>
        <p:spPr>
          <a:xfrm>
            <a:off x="0" y="994410"/>
            <a:ext cx="12141687" cy="5833206"/>
          </a:xfrm>
          <a:prstGeom prst="rect">
            <a:avLst/>
          </a:prstGeom>
          <a:solidFill>
            <a:schemeClr val="tx1"/>
          </a:solidFill>
        </p:spPr>
      </p:pic>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62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617027" y="-446316"/>
            <a:ext cx="3537857" cy="1325563"/>
          </a:xfrm>
        </p:spPr>
        <p:txBody>
          <a:bodyPr/>
          <a:lstStyle/>
          <a:p>
            <a:r>
              <a:rPr lang="he-IL" b="1" dirty="0">
                <a:solidFill>
                  <a:srgbClr val="FF0000"/>
                </a:solidFill>
                <a:effectLst>
                  <a:outerShdw blurRad="38100" dist="38100" dir="2700000" algn="tl">
                    <a:srgbClr val="000000">
                      <a:alpha val="43137"/>
                    </a:srgbClr>
                  </a:outerShdw>
                </a:effectLst>
              </a:rPr>
              <a:t>זרמה ממוינת</a:t>
            </a:r>
          </a:p>
        </p:txBody>
      </p:sp>
      <p:sp>
        <p:nvSpPr>
          <p:cNvPr id="4" name="מלבן 3"/>
          <p:cNvSpPr/>
          <p:nvPr/>
        </p:nvSpPr>
        <p:spPr>
          <a:xfrm>
            <a:off x="391886" y="445066"/>
            <a:ext cx="11310258" cy="6503960"/>
          </a:xfrm>
          <a:prstGeom prst="rect">
            <a:avLst/>
          </a:prstGeom>
        </p:spPr>
        <p:txBody>
          <a:bodyPr wrap="square">
            <a:spAutoFit/>
          </a:bodyPr>
          <a:lstStyle/>
          <a:p>
            <a:pPr marL="342900" lvl="0" indent="-342900" algn="just" rtl="1">
              <a:lnSpc>
                <a:spcPct val="115000"/>
              </a:lnSpc>
              <a:buClr>
                <a:srgbClr val="0000FF"/>
              </a:buClr>
              <a:buFont typeface="Wingdings" panose="05000000000000000000" pitchFamily="2" charset="2"/>
              <a:buChar char=""/>
            </a:pP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פוטנציאל הפוריות </a:t>
            </a:r>
            <a:r>
              <a:rPr lang="he-IL" sz="2800" b="1" dirty="0">
                <a:solidFill>
                  <a:schemeClr val="bg1"/>
                </a:solidFill>
                <a:latin typeface="Calibri" panose="020F0502020204030204" pitchFamily="34" charset="0"/>
                <a:ea typeface="Calibri" panose="020F0502020204030204" pitchFamily="34" charset="0"/>
              </a:rPr>
              <a:t>של זרמה ממוינת היא 85-90% מיכולת הפוריות של זרמה רגילה.</a:t>
            </a:r>
            <a:endParaRPr lang="en-US" sz="2400" b="1" dirty="0">
              <a:solidFill>
                <a:schemeClr val="bg1"/>
              </a:solidFill>
              <a:latin typeface="Calibri" panose="020F0502020204030204" pitchFamily="34" charset="0"/>
              <a:ea typeface="Calibri" panose="020F0502020204030204" pitchFamily="34" charset="0"/>
              <a:cs typeface="Wingdings" panose="05000000000000000000" pitchFamily="2" charset="2"/>
            </a:endParaRPr>
          </a:p>
          <a:p>
            <a:pPr marL="342900" lvl="0" indent="-342900" algn="just" rtl="1">
              <a:lnSpc>
                <a:spcPct val="115000"/>
              </a:lnSpc>
              <a:buClr>
                <a:srgbClr val="0000FF"/>
              </a:buClr>
              <a:buFont typeface="Wingdings" panose="05000000000000000000" pitchFamily="2" charset="2"/>
              <a:buChar char=""/>
            </a:pPr>
            <a:r>
              <a:rPr lang="he-IL" sz="2800" b="1" dirty="0">
                <a:solidFill>
                  <a:schemeClr val="bg1"/>
                </a:solidFill>
                <a:latin typeface="Calibri" panose="020F0502020204030204" pitchFamily="34" charset="0"/>
                <a:ea typeface="Calibri" panose="020F0502020204030204" pitchFamily="34" charset="0"/>
              </a:rPr>
              <a:t>הזרמה הממוינת </a:t>
            </a: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מתוכננת על 90% נקבות</a:t>
            </a:r>
            <a:r>
              <a:rPr lang="he-IL" sz="2800" b="1" dirty="0">
                <a:solidFill>
                  <a:schemeClr val="bg1"/>
                </a:solidFill>
                <a:latin typeface="Calibri" panose="020F0502020204030204" pitchFamily="34" charset="0"/>
                <a:ea typeface="Calibri" panose="020F0502020204030204" pitchFamily="34" charset="0"/>
              </a:rPr>
              <a:t>. בדיקה פרטנית מתבצעת לכל מירוק ומירוק שעובר את התהליך.</a:t>
            </a:r>
            <a:endParaRPr lang="en-US" sz="2400" b="1" dirty="0">
              <a:solidFill>
                <a:schemeClr val="bg1"/>
              </a:solidFill>
              <a:latin typeface="Calibri" panose="020F0502020204030204" pitchFamily="34" charset="0"/>
              <a:ea typeface="Calibri" panose="020F0502020204030204" pitchFamily="34" charset="0"/>
              <a:cs typeface="Wingdings" panose="05000000000000000000" pitchFamily="2" charset="2"/>
            </a:endParaRPr>
          </a:p>
          <a:p>
            <a:pPr marL="342900" lvl="0" indent="-342900" algn="just" rtl="1">
              <a:lnSpc>
                <a:spcPct val="115000"/>
              </a:lnSpc>
              <a:buClr>
                <a:srgbClr val="0000FF"/>
              </a:buClr>
              <a:buFont typeface="Wingdings" panose="05000000000000000000" pitchFamily="2" charset="2"/>
              <a:buChar char=""/>
            </a:pP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הזרעה</a:t>
            </a:r>
            <a:r>
              <a:rPr lang="he-IL" sz="2800" b="1" dirty="0">
                <a:solidFill>
                  <a:schemeClr val="bg1"/>
                </a:solidFill>
                <a:latin typeface="Calibri" panose="020F0502020204030204" pitchFamily="34" charset="0"/>
                <a:ea typeface="Calibri" panose="020F0502020204030204" pitchFamily="34" charset="0"/>
              </a:rPr>
              <a:t> - בעיקר בהזרעה ראשונה בשלוחת העגלות. במשקים מסוימים גם בהזרעה שנייה, לאחר ניתוח מדדי הפוריות במשק של מדריך/ה. במבכירות – מומלץ לאחר ניתוח מדדי הפוריות במשק ע"י מדריך/ה</a:t>
            </a:r>
            <a:endParaRPr lang="en-US" sz="2400" b="1" dirty="0">
              <a:solidFill>
                <a:schemeClr val="bg1"/>
              </a:solidFill>
              <a:latin typeface="Calibri" panose="020F0502020204030204" pitchFamily="34" charset="0"/>
              <a:ea typeface="Calibri" panose="020F0502020204030204" pitchFamily="34" charset="0"/>
              <a:cs typeface="Wingdings" panose="05000000000000000000" pitchFamily="2" charset="2"/>
            </a:endParaRPr>
          </a:p>
          <a:p>
            <a:pPr marL="342900" lvl="0" indent="-342900" algn="just" rtl="1">
              <a:lnSpc>
                <a:spcPct val="115000"/>
              </a:lnSpc>
              <a:buClr>
                <a:srgbClr val="0000FF"/>
              </a:buClr>
              <a:buFont typeface="Wingdings" panose="05000000000000000000" pitchFamily="2" charset="2"/>
              <a:buChar char=""/>
            </a:pPr>
            <a:r>
              <a:rPr lang="he-IL" sz="2800" b="1" dirty="0">
                <a:solidFill>
                  <a:schemeClr val="bg1"/>
                </a:solidFill>
                <a:latin typeface="Calibri" panose="020F0502020204030204" pitchFamily="34" charset="0"/>
                <a:ea typeface="Calibri" panose="020F0502020204030204" pitchFamily="34" charset="0"/>
              </a:rPr>
              <a:t>יש </a:t>
            </a: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למפות את הערכים </a:t>
            </a:r>
            <a:r>
              <a:rPr lang="he-IL" sz="28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הגנטים</a:t>
            </a: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של העגלות</a:t>
            </a:r>
            <a:r>
              <a:rPr lang="he-IL" sz="2800" b="1" dirty="0">
                <a:solidFill>
                  <a:schemeClr val="bg1"/>
                </a:solidFill>
                <a:latin typeface="Calibri" panose="020F0502020204030204" pitchFamily="34" charset="0"/>
                <a:ea typeface="Calibri" panose="020F0502020204030204" pitchFamily="34" charset="0"/>
              </a:rPr>
              <a:t>, מומלץ בערכים </a:t>
            </a:r>
            <a:r>
              <a:rPr lang="he-IL" sz="2800" b="1" dirty="0" err="1">
                <a:solidFill>
                  <a:schemeClr val="bg1"/>
                </a:solidFill>
                <a:latin typeface="Calibri" panose="020F0502020204030204" pitchFamily="34" charset="0"/>
                <a:ea typeface="Calibri" panose="020F0502020204030204" pitchFamily="34" charset="0"/>
              </a:rPr>
              <a:t>ג'נומים</a:t>
            </a:r>
            <a:r>
              <a:rPr lang="he-IL" sz="2800" b="1" dirty="0">
                <a:solidFill>
                  <a:schemeClr val="bg1"/>
                </a:solidFill>
                <a:latin typeface="Calibri" panose="020F0502020204030204" pitchFamily="34" charset="0"/>
                <a:ea typeface="Calibri" panose="020F0502020204030204" pitchFamily="34" charset="0"/>
              </a:rPr>
              <a:t>. אפשרי גם כממוצע הערכים של אב</a:t>
            </a:r>
            <a:r>
              <a:rPr lang="en-US" sz="2800" b="1" dirty="0">
                <a:solidFill>
                  <a:schemeClr val="bg1"/>
                </a:solidFill>
                <a:latin typeface="Arial" panose="020B0604020202020204" pitchFamily="34" charset="0"/>
                <a:ea typeface="Calibri" panose="020F0502020204030204" pitchFamily="34" charset="0"/>
                <a:cs typeface="Wingdings" panose="05000000000000000000" pitchFamily="2" charset="2"/>
              </a:rPr>
              <a:t>X</a:t>
            </a:r>
            <a:r>
              <a:rPr lang="he-IL" sz="2800" b="1" dirty="0">
                <a:solidFill>
                  <a:schemeClr val="bg1"/>
                </a:solidFill>
                <a:latin typeface="Calibri" panose="020F0502020204030204" pitchFamily="34" charset="0"/>
                <a:ea typeface="Calibri" panose="020F0502020204030204" pitchFamily="34" charset="0"/>
              </a:rPr>
              <a:t>אם העגלה. </a:t>
            </a:r>
            <a:endParaRPr lang="en-US" sz="2400" b="1" dirty="0">
              <a:solidFill>
                <a:schemeClr val="bg1"/>
              </a:solidFill>
              <a:latin typeface="Calibri" panose="020F0502020204030204" pitchFamily="34" charset="0"/>
              <a:ea typeface="Calibri" panose="020F0502020204030204" pitchFamily="34" charset="0"/>
              <a:cs typeface="Wingdings" panose="05000000000000000000" pitchFamily="2" charset="2"/>
            </a:endParaRPr>
          </a:p>
          <a:p>
            <a:pPr marL="342900" lvl="0" indent="-342900" algn="just" rtl="1">
              <a:lnSpc>
                <a:spcPct val="115000"/>
              </a:lnSpc>
              <a:buClr>
                <a:srgbClr val="0000FF"/>
              </a:buClr>
              <a:buFont typeface="Wingdings" panose="05000000000000000000" pitchFamily="2" charset="2"/>
              <a:buChar char=""/>
            </a:pP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שימוש של הזרמה הממוינת רק על 30-40% </a:t>
            </a:r>
            <a:r>
              <a:rPr lang="he-IL" sz="2800" b="1" dirty="0">
                <a:solidFill>
                  <a:schemeClr val="bg1"/>
                </a:solidFill>
                <a:latin typeface="Calibri" panose="020F0502020204030204" pitchFamily="34" charset="0"/>
                <a:ea typeface="Calibri" panose="020F0502020204030204" pitchFamily="34" charset="0"/>
              </a:rPr>
              <a:t>מכלל העגלות לתחלופה, לאחר המיפוי הגנטי אחוז גבוה יותר של זרמות בשר יהיו כמשלימות לעגלות ולפרות שלא נבחרו להיות </a:t>
            </a:r>
            <a:r>
              <a:rPr lang="he-IL" sz="2800" b="1" dirty="0" err="1">
                <a:solidFill>
                  <a:schemeClr val="bg1"/>
                </a:solidFill>
                <a:latin typeface="Calibri" panose="020F0502020204030204" pitchFamily="34" charset="0"/>
                <a:ea typeface="Calibri" panose="020F0502020204030204" pitchFamily="34" charset="0"/>
              </a:rPr>
              <a:t>מוזרעות</a:t>
            </a:r>
            <a:r>
              <a:rPr lang="he-IL" sz="2800" b="1" dirty="0">
                <a:solidFill>
                  <a:schemeClr val="bg1"/>
                </a:solidFill>
                <a:latin typeface="Calibri" panose="020F0502020204030204" pitchFamily="34" charset="0"/>
                <a:ea typeface="Calibri" panose="020F0502020204030204" pitchFamily="34" charset="0"/>
              </a:rPr>
              <a:t> לתחלופה בעדר – נתונים </a:t>
            </a:r>
            <a:r>
              <a:rPr lang="he-IL" sz="2800" b="1" dirty="0" err="1">
                <a:solidFill>
                  <a:schemeClr val="bg1"/>
                </a:solidFill>
                <a:latin typeface="Calibri" panose="020F0502020204030204" pitchFamily="34" charset="0"/>
                <a:ea typeface="Calibri" panose="020F0502020204030204" pitchFamily="34" charset="0"/>
              </a:rPr>
              <a:t>גנטים</a:t>
            </a:r>
            <a:r>
              <a:rPr lang="he-IL" sz="2800" b="1" dirty="0">
                <a:solidFill>
                  <a:schemeClr val="bg1"/>
                </a:solidFill>
                <a:latin typeface="Calibri" panose="020F0502020204030204" pitchFamily="34" charset="0"/>
                <a:ea typeface="Calibri" panose="020F0502020204030204" pitchFamily="34" charset="0"/>
              </a:rPr>
              <a:t> נמוכים יותר</a:t>
            </a:r>
            <a:endParaRPr lang="en-US" sz="2400" b="1" dirty="0">
              <a:solidFill>
                <a:schemeClr val="bg1"/>
              </a:solidFill>
              <a:effectLst/>
              <a:latin typeface="Calibri" panose="020F0502020204030204" pitchFamily="34" charset="0"/>
              <a:ea typeface="Calibri" panose="020F0502020204030204" pitchFamily="34" charset="0"/>
              <a:cs typeface="Wingdings" panose="05000000000000000000" pitchFamily="2" charset="2"/>
            </a:endParaRPr>
          </a:p>
        </p:txBody>
      </p:sp>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89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 name="תמונה 2"/>
          <p:cNvPicPr>
            <a:picLocks noChangeAspect="1"/>
          </p:cNvPicPr>
          <p:nvPr/>
        </p:nvPicPr>
        <p:blipFill>
          <a:blip r:embed="rId2"/>
          <a:stretch>
            <a:fillRect/>
          </a:stretch>
        </p:blipFill>
        <p:spPr>
          <a:xfrm>
            <a:off x="0" y="131603"/>
            <a:ext cx="12026900" cy="5978366"/>
          </a:xfrm>
          <a:prstGeom prst="rect">
            <a:avLst/>
          </a:prstGeom>
        </p:spPr>
      </p:pic>
      <p:sp>
        <p:nvSpPr>
          <p:cNvPr id="4" name="מלבן 3"/>
          <p:cNvSpPr/>
          <p:nvPr/>
        </p:nvSpPr>
        <p:spPr>
          <a:xfrm>
            <a:off x="7694284" y="6332605"/>
            <a:ext cx="3751668" cy="369332"/>
          </a:xfrm>
          <a:prstGeom prst="rect">
            <a:avLst/>
          </a:prstGeom>
        </p:spPr>
        <p:txBody>
          <a:bodyPr wrap="none">
            <a:spAutoFit/>
          </a:bodyPr>
          <a:lstStyle/>
          <a:p>
            <a:r>
              <a:rPr lang="en-US" dirty="0"/>
              <a:t>Albert D. </a:t>
            </a:r>
            <a:r>
              <a:rPr lang="en-US" dirty="0" err="1"/>
              <a:t>Vries</a:t>
            </a:r>
            <a:r>
              <a:rPr lang="en-US" dirty="0"/>
              <a:t> – DCRC, </a:t>
            </a:r>
            <a:r>
              <a:rPr lang="en-US" dirty="0" err="1"/>
              <a:t>Decmber</a:t>
            </a:r>
            <a:r>
              <a:rPr lang="en-US" dirty="0"/>
              <a:t> 2022</a:t>
            </a:r>
            <a:endParaRPr lang="he-IL" dirty="0"/>
          </a:p>
        </p:txBody>
      </p:sp>
    </p:spTree>
    <p:extLst>
      <p:ext uri="{BB962C8B-B14F-4D97-AF65-F5344CB8AC3E}">
        <p14:creationId xmlns:p14="http://schemas.microsoft.com/office/powerpoint/2010/main" val="1710279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93914" y="156986"/>
            <a:ext cx="11898086" cy="6848029"/>
          </a:xfrm>
          <a:prstGeom prst="rect">
            <a:avLst/>
          </a:prstGeom>
        </p:spPr>
        <p:txBody>
          <a:bodyPr wrap="square">
            <a:spAutoFit/>
          </a:bodyPr>
          <a:lstStyle/>
          <a:p>
            <a:pPr marL="342900" lvl="0" indent="-342900" algn="just" rtl="1">
              <a:lnSpc>
                <a:spcPct val="115000"/>
              </a:lnSpc>
              <a:spcAft>
                <a:spcPts val="1000"/>
              </a:spcAft>
              <a:buBlip>
                <a:blip r:embed="rId2"/>
              </a:buBlip>
            </a:pPr>
            <a:r>
              <a:rPr lang="he-IL" sz="2400" b="1"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נבחנים בלוח</a:t>
            </a:r>
            <a:r>
              <a:rPr lang="he-IL"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he-IL" sz="2400" b="1" dirty="0">
                <a:solidFill>
                  <a:schemeClr val="bg1"/>
                </a:solidFill>
                <a:latin typeface="Calibri" panose="020F0502020204030204" pitchFamily="34" charset="0"/>
                <a:ea typeface="Calibri" panose="020F0502020204030204" pitchFamily="34" charset="0"/>
              </a:rPr>
              <a:t>– </a:t>
            </a:r>
            <a:r>
              <a:rPr lang="he-IL" sz="2400" dirty="0">
                <a:solidFill>
                  <a:schemeClr val="bg1"/>
                </a:solidFill>
                <a:latin typeface="Calibri" panose="020F0502020204030204" pitchFamily="34" charset="0"/>
                <a:ea typeface="Calibri" panose="020F0502020204030204" pitchFamily="34" charset="0"/>
              </a:rPr>
              <a:t>פרים משנתון 2016 עברו את הסף של 1,000 נקודות </a:t>
            </a:r>
            <a:r>
              <a:rPr lang="he-IL" sz="2400" dirty="0" err="1">
                <a:solidFill>
                  <a:schemeClr val="bg1"/>
                </a:solidFill>
                <a:latin typeface="Calibri" panose="020F0502020204030204" pitchFamily="34" charset="0"/>
                <a:ea typeface="Calibri" panose="020F0502020204030204" pitchFamily="34" charset="0"/>
              </a:rPr>
              <a:t>החמ"מ</a:t>
            </a:r>
            <a:r>
              <a:rPr lang="he-IL" sz="2400" dirty="0">
                <a:solidFill>
                  <a:schemeClr val="bg1"/>
                </a:solidFill>
                <a:latin typeface="Calibri" panose="020F0502020204030204" pitchFamily="34" charset="0"/>
                <a:ea typeface="Calibri" panose="020F0502020204030204" pitchFamily="34" charset="0"/>
              </a:rPr>
              <a:t> ולאורך זמן מראים "יציבות בצמרת". ממוצע הנבחנים עלה ועבר את ה-800 נקודות </a:t>
            </a:r>
            <a:r>
              <a:rPr lang="he-IL" sz="2400" dirty="0" err="1">
                <a:solidFill>
                  <a:schemeClr val="bg1"/>
                </a:solidFill>
                <a:latin typeface="Calibri" panose="020F0502020204030204" pitchFamily="34" charset="0"/>
                <a:ea typeface="Calibri" panose="020F0502020204030204" pitchFamily="34" charset="0"/>
              </a:rPr>
              <a:t>החמ"מ</a:t>
            </a:r>
            <a:r>
              <a:rPr lang="he-IL" sz="2400" dirty="0">
                <a:solidFill>
                  <a:schemeClr val="bg1"/>
                </a:solidFill>
                <a:latin typeface="Calibri" panose="020F0502020204030204" pitchFamily="34" charset="0"/>
                <a:ea typeface="Calibri" panose="020F0502020204030204" pitchFamily="34" charset="0"/>
              </a:rPr>
              <a:t> עם תכונות ייצור גבוהות ותכונות שנה חיוביות. </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he-IL" sz="2400" dirty="0">
                <a:solidFill>
                  <a:schemeClr val="bg1"/>
                </a:solidFill>
                <a:latin typeface="Calibri" panose="020F0502020204030204" pitchFamily="34" charset="0"/>
                <a:ea typeface="Calibri" panose="020F0502020204030204" pitchFamily="34" charset="0"/>
              </a:rPr>
              <a:t>תחתית קבוצת הנבחנים תורמים בעיקר בתכונות המשנה שהבולט </a:t>
            </a:r>
            <a:r>
              <a:rPr lang="he-IL" sz="2400" dirty="0" err="1">
                <a:solidFill>
                  <a:schemeClr val="bg1"/>
                </a:solidFill>
                <a:latin typeface="Calibri" panose="020F0502020204030204" pitchFamily="34" charset="0"/>
                <a:ea typeface="Calibri" panose="020F0502020204030204" pitchFamily="34" charset="0"/>
              </a:rPr>
              <a:t>בינהם</a:t>
            </a:r>
            <a:r>
              <a:rPr lang="he-IL" sz="2400" dirty="0">
                <a:solidFill>
                  <a:schemeClr val="bg1"/>
                </a:solidFill>
                <a:latin typeface="Calibri" panose="020F0502020204030204" pitchFamily="34" charset="0"/>
                <a:ea typeface="Calibri" panose="020F0502020204030204" pitchFamily="34" charset="0"/>
              </a:rPr>
              <a:t> הוא </a:t>
            </a:r>
            <a:r>
              <a:rPr lang="he-IL" sz="2400" dirty="0" err="1">
                <a:solidFill>
                  <a:schemeClr val="bg1"/>
                </a:solidFill>
                <a:latin typeface="Calibri" panose="020F0502020204030204" pitchFamily="34" charset="0"/>
                <a:ea typeface="Calibri" panose="020F0502020204030204" pitchFamily="34" charset="0"/>
              </a:rPr>
              <a:t>דאוסן</a:t>
            </a:r>
            <a:r>
              <a:rPr lang="he-IL" sz="2400" dirty="0">
                <a:solidFill>
                  <a:schemeClr val="bg1"/>
                </a:solidFill>
                <a:latin typeface="Calibri" panose="020F0502020204030204" pitchFamily="34" charset="0"/>
                <a:ea typeface="Calibri" panose="020F0502020204030204" pitchFamily="34" charset="0"/>
              </a:rPr>
              <a:t> – 9127 עם 361 נקודות </a:t>
            </a:r>
            <a:r>
              <a:rPr lang="he-IL" sz="2400" dirty="0" err="1">
                <a:solidFill>
                  <a:schemeClr val="bg1"/>
                </a:solidFill>
                <a:latin typeface="Calibri" panose="020F0502020204030204" pitchFamily="34" charset="0"/>
                <a:ea typeface="Calibri" panose="020F0502020204030204" pitchFamily="34" charset="0"/>
              </a:rPr>
              <a:t>החמ"מ</a:t>
            </a:r>
            <a:r>
              <a:rPr lang="he-IL" sz="2400" dirty="0">
                <a:solidFill>
                  <a:schemeClr val="bg1"/>
                </a:solidFill>
                <a:latin typeface="Calibri" panose="020F0502020204030204" pitchFamily="34" charset="0"/>
                <a:ea typeface="Calibri" panose="020F0502020204030204" pitchFamily="34" charset="0"/>
              </a:rPr>
              <a:t> מתכונות המשנה בלבד בדגש על פוריות בנות מובהקת . מיד אחריו, פר חדש, </a:t>
            </a:r>
            <a:r>
              <a:rPr lang="he-IL" sz="2400" dirty="0" err="1">
                <a:solidFill>
                  <a:schemeClr val="bg1"/>
                </a:solidFill>
                <a:latin typeface="Calibri" panose="020F0502020204030204" pitchFamily="34" charset="0"/>
                <a:ea typeface="Calibri" panose="020F0502020204030204" pitchFamily="34" charset="0"/>
              </a:rPr>
              <a:t>אולה</a:t>
            </a:r>
            <a:r>
              <a:rPr lang="he-IL" sz="2400" dirty="0">
                <a:solidFill>
                  <a:schemeClr val="bg1"/>
                </a:solidFill>
                <a:latin typeface="Calibri" panose="020F0502020204030204" pitchFamily="34" charset="0"/>
                <a:ea typeface="Calibri" panose="020F0502020204030204" pitchFamily="34" charset="0"/>
              </a:rPr>
              <a:t> – 9247, עם 178 נקודות </a:t>
            </a:r>
            <a:r>
              <a:rPr lang="he-IL" sz="2400" dirty="0" err="1">
                <a:solidFill>
                  <a:schemeClr val="bg1"/>
                </a:solidFill>
                <a:latin typeface="Calibri" panose="020F0502020204030204" pitchFamily="34" charset="0"/>
                <a:ea typeface="Calibri" panose="020F0502020204030204" pitchFamily="34" charset="0"/>
              </a:rPr>
              <a:t>החמ"מ</a:t>
            </a:r>
            <a:r>
              <a:rPr lang="he-IL" sz="2400" dirty="0">
                <a:solidFill>
                  <a:schemeClr val="bg1"/>
                </a:solidFill>
                <a:latin typeface="Calibri" panose="020F0502020204030204" pitchFamily="34" charset="0"/>
                <a:ea typeface="Calibri" panose="020F0502020204030204" pitchFamily="34" charset="0"/>
              </a:rPr>
              <a:t> בתכונות המשנה. </a:t>
            </a:r>
            <a:endPar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Blip>
                <a:blip r:embed="rId2"/>
              </a:buBlip>
            </a:pPr>
            <a:r>
              <a:rPr lang="he-IL" sz="2400" b="1"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פרים </a:t>
            </a:r>
            <a:r>
              <a:rPr lang="he-IL" sz="2400" b="1" dirty="0" err="1">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ג'נומים</a:t>
            </a:r>
            <a:r>
              <a:rPr lang="he-IL" sz="2400" b="1" dirty="0">
                <a:solidFill>
                  <a:srgbClr val="0000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a:t>
            </a:r>
            <a:r>
              <a:rPr lang="he-IL" sz="2400" b="1" dirty="0">
                <a:solidFill>
                  <a:schemeClr val="bg1"/>
                </a:solidFill>
                <a:latin typeface="Calibri" panose="020F0502020204030204" pitchFamily="34" charset="0"/>
                <a:ea typeface="Calibri" panose="020F0502020204030204" pitchFamily="34" charset="0"/>
              </a:rPr>
              <a:t>-  </a:t>
            </a:r>
            <a:r>
              <a:rPr lang="he-IL"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עלייה באחוז השימוש בהם, עקב עלייה בערכים </a:t>
            </a:r>
            <a:r>
              <a:rPr lang="he-IL" sz="2400"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הגנטים</a:t>
            </a:r>
            <a:r>
              <a:rPr lang="he-IL" sz="2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שלהם</a:t>
            </a:r>
            <a:r>
              <a:rPr lang="he-IL" sz="2400" dirty="0">
                <a:solidFill>
                  <a:schemeClr val="bg1"/>
                </a:solidFill>
                <a:latin typeface="Calibri" panose="020F0502020204030204" pitchFamily="34" charset="0"/>
                <a:ea typeface="Calibri" panose="020F0502020204030204" pitchFamily="34" charset="0"/>
              </a:rPr>
              <a:t>. 14 פרים עם ממוצע של 927 נקודות </a:t>
            </a:r>
            <a:r>
              <a:rPr lang="he-IL" sz="2400" dirty="0" err="1">
                <a:solidFill>
                  <a:schemeClr val="bg1"/>
                </a:solidFill>
                <a:latin typeface="Calibri" panose="020F0502020204030204" pitchFamily="34" charset="0"/>
                <a:ea typeface="Calibri" panose="020F0502020204030204" pitchFamily="34" charset="0"/>
              </a:rPr>
              <a:t>החמ"מ</a:t>
            </a:r>
            <a:r>
              <a:rPr lang="he-IL" sz="2400" dirty="0">
                <a:solidFill>
                  <a:schemeClr val="bg1"/>
                </a:solidFill>
                <a:latin typeface="Calibri" panose="020F0502020204030204" pitchFamily="34" charset="0"/>
                <a:ea typeface="Calibri" panose="020F0502020204030204" pitchFamily="34" charset="0"/>
              </a:rPr>
              <a:t> הצפוי. תכנית איסוף העגלים וההחלטה המסודרת בוועדה, מתקדמת למחוזות של נקודות </a:t>
            </a:r>
            <a:r>
              <a:rPr lang="he-IL" sz="2400" dirty="0" err="1">
                <a:solidFill>
                  <a:schemeClr val="bg1"/>
                </a:solidFill>
                <a:latin typeface="Calibri" panose="020F0502020204030204" pitchFamily="34" charset="0"/>
                <a:ea typeface="Calibri" panose="020F0502020204030204" pitchFamily="34" charset="0"/>
              </a:rPr>
              <a:t>חמ"מ</a:t>
            </a:r>
            <a:r>
              <a:rPr lang="he-IL" sz="2400" dirty="0">
                <a:solidFill>
                  <a:schemeClr val="bg1"/>
                </a:solidFill>
                <a:latin typeface="Calibri" panose="020F0502020204030204" pitchFamily="34" charset="0"/>
                <a:ea typeface="Calibri" panose="020F0502020204030204" pitchFamily="34" charset="0"/>
              </a:rPr>
              <a:t> גבוהות יותר והיא תוצר של </a:t>
            </a:r>
            <a:r>
              <a:rPr lang="he-IL" sz="2400" dirty="0" err="1">
                <a:solidFill>
                  <a:schemeClr val="bg1"/>
                </a:solidFill>
                <a:latin typeface="Calibri" panose="020F0502020204030204" pitchFamily="34" charset="0"/>
                <a:ea typeface="Calibri" panose="020F0502020204030204" pitchFamily="34" charset="0"/>
              </a:rPr>
              <a:t>תוכנית</a:t>
            </a:r>
            <a:r>
              <a:rPr lang="he-IL" sz="2400" dirty="0">
                <a:solidFill>
                  <a:schemeClr val="bg1"/>
                </a:solidFill>
                <a:latin typeface="Calibri" panose="020F0502020204030204" pitchFamily="34" charset="0"/>
                <a:ea typeface="Calibri" panose="020F0502020204030204" pitchFamily="34" charset="0"/>
              </a:rPr>
              <a:t> </a:t>
            </a:r>
            <a:r>
              <a:rPr lang="he-IL" sz="2400" dirty="0" err="1">
                <a:solidFill>
                  <a:schemeClr val="bg1"/>
                </a:solidFill>
                <a:latin typeface="Calibri" panose="020F0502020204030204" pitchFamily="34" charset="0"/>
                <a:ea typeface="Calibri" panose="020F0502020204030204" pitchFamily="34" charset="0"/>
              </a:rPr>
              <a:t>הג'נומיק</a:t>
            </a:r>
            <a:r>
              <a:rPr lang="he-IL" sz="2400" dirty="0">
                <a:solidFill>
                  <a:schemeClr val="bg1"/>
                </a:solidFill>
                <a:latin typeface="Calibri" panose="020F0502020204030204" pitchFamily="34" charset="0"/>
                <a:ea typeface="Calibri" panose="020F0502020204030204" pitchFamily="34" charset="0"/>
              </a:rPr>
              <a:t> הארצית.  מגמה זו הייתה צפויה, ואפשר לומר שלרפתנים  </a:t>
            </a:r>
            <a:r>
              <a:rPr lang="he-IL" sz="2400" b="1" dirty="0">
                <a:solidFill>
                  <a:schemeClr val="bg1"/>
                </a:solidFill>
                <a:latin typeface="Calibri" panose="020F0502020204030204" pitchFamily="34" charset="0"/>
                <a:ea typeface="Calibri" panose="020F0502020204030204" pitchFamily="34" charset="0"/>
              </a:rPr>
              <a:t>מוצע חומר גנטי גבוה ואיכותי,  במחיר זול יחסית, ואין כבר צורך לקבל אותו ממחוזות אחרים ולהשקיע כסף רב בזרמת יבוא. </a:t>
            </a:r>
            <a:endParaRPr lang="en-US" sz="20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Blip>
                <a:blip r:embed="rId2"/>
              </a:buBlip>
            </a:pPr>
            <a:r>
              <a:rPr lang="he-IL" sz="2400" b="1" dirty="0">
                <a:solidFill>
                  <a:srgbClr val="0000FF"/>
                </a:solidFill>
                <a:latin typeface="Calibri" panose="020F0502020204030204" pitchFamily="34" charset="0"/>
                <a:ea typeface="Calibri" panose="020F0502020204030204" pitchFamily="34" charset="0"/>
              </a:rPr>
              <a:t>פרים נוספים </a:t>
            </a:r>
            <a:r>
              <a:rPr lang="he-IL" sz="2400" dirty="0">
                <a:solidFill>
                  <a:schemeClr val="bg1"/>
                </a:solidFill>
                <a:latin typeface="Calibri" panose="020F0502020204030204" pitchFamily="34" charset="0"/>
                <a:ea typeface="Calibri" panose="020F0502020204030204" pitchFamily="34" charset="0"/>
              </a:rPr>
              <a:t>– אנו ממשיכים להציג בלוחות הפרים פרים נוספים ממקור גנטי לא מקומי. </a:t>
            </a:r>
            <a:r>
              <a:rPr lang="he-IL" sz="2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פרים אלו מגיעים בתשלום נוסף – 45 ₪. </a:t>
            </a:r>
            <a:r>
              <a:rPr lang="he-IL" sz="2400" dirty="0">
                <a:solidFill>
                  <a:schemeClr val="bg1"/>
                </a:solidFill>
                <a:latin typeface="Calibri" panose="020F0502020204030204" pitchFamily="34" charset="0"/>
                <a:ea typeface="Calibri" panose="020F0502020204030204" pitchFamily="34" charset="0"/>
              </a:rPr>
              <a:t>בשל העלייה בנקודות </a:t>
            </a:r>
            <a:r>
              <a:rPr lang="he-IL" sz="2400" dirty="0" err="1">
                <a:solidFill>
                  <a:schemeClr val="bg1"/>
                </a:solidFill>
                <a:latin typeface="Calibri" panose="020F0502020204030204" pitchFamily="34" charset="0"/>
                <a:ea typeface="Calibri" panose="020F0502020204030204" pitchFamily="34" charset="0"/>
              </a:rPr>
              <a:t>החמ"מ</a:t>
            </a:r>
            <a:r>
              <a:rPr lang="he-IL" sz="2400" dirty="0">
                <a:solidFill>
                  <a:schemeClr val="bg1"/>
                </a:solidFill>
                <a:latin typeface="Calibri" panose="020F0502020204030204" pitchFamily="34" charset="0"/>
                <a:ea typeface="Calibri" panose="020F0502020204030204" pitchFamily="34" charset="0"/>
              </a:rPr>
              <a:t> של הפרים הנבחנים </a:t>
            </a:r>
            <a:r>
              <a:rPr lang="he-IL" sz="2400" dirty="0" err="1">
                <a:solidFill>
                  <a:schemeClr val="bg1"/>
                </a:solidFill>
                <a:latin typeface="Calibri" panose="020F0502020204030204" pitchFamily="34" charset="0"/>
                <a:ea typeface="Calibri" panose="020F0502020204030204" pitchFamily="34" charset="0"/>
              </a:rPr>
              <a:t>והג'נומיקים</a:t>
            </a:r>
            <a:r>
              <a:rPr lang="he-IL" sz="2400" dirty="0">
                <a:solidFill>
                  <a:schemeClr val="bg1"/>
                </a:solidFill>
                <a:latin typeface="Calibri" panose="020F0502020204030204" pitchFamily="34" charset="0"/>
                <a:ea typeface="Calibri" panose="020F0502020204030204" pitchFamily="34" charset="0"/>
              </a:rPr>
              <a:t> המקומיים, ולצד שיפור במדדי הפוריות של הפרים המקומיים, אנו צופים לתהליך של ירידה בשימוש יקר של זרמת יבוא. </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903515" cy="3139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70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תמונה 3"/>
          <p:cNvPicPr>
            <a:picLocks noChangeAspect="1"/>
          </p:cNvPicPr>
          <p:nvPr/>
        </p:nvPicPr>
        <p:blipFill>
          <a:blip r:embed="rId2"/>
          <a:stretch>
            <a:fillRect/>
          </a:stretch>
        </p:blipFill>
        <p:spPr>
          <a:xfrm>
            <a:off x="1394622" y="626382"/>
            <a:ext cx="10079498" cy="5959410"/>
          </a:xfrm>
          <a:prstGeom prst="rect">
            <a:avLst/>
          </a:prstGeom>
        </p:spPr>
      </p:pic>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2341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20486" y="468085"/>
            <a:ext cx="11419114" cy="5671296"/>
          </a:xfrm>
          <a:prstGeom prst="rect">
            <a:avLst/>
          </a:prstGeom>
        </p:spPr>
        <p:txBody>
          <a:bodyPr wrap="square">
            <a:spAutoFit/>
          </a:bodyPr>
          <a:lstStyle/>
          <a:p>
            <a:pPr marL="342900" lvl="0" indent="-342900" algn="just" rtl="1">
              <a:lnSpc>
                <a:spcPct val="115000"/>
              </a:lnSpc>
              <a:spcAft>
                <a:spcPts val="1000"/>
              </a:spcAft>
              <a:buBlip>
                <a:blip r:embed="rId2"/>
              </a:buBlip>
            </a:pPr>
            <a:r>
              <a:rPr lang="he-IL" sz="2800" b="1" dirty="0">
                <a:solidFill>
                  <a:srgbClr val="0000FF"/>
                </a:solidFill>
                <a:latin typeface="Calibri" panose="020F0502020204030204" pitchFamily="34" charset="0"/>
                <a:ea typeface="Calibri" panose="020F0502020204030204" pitchFamily="34" charset="0"/>
              </a:rPr>
              <a:t>גנטיקה ישראלית </a:t>
            </a:r>
            <a:r>
              <a:rPr lang="he-IL" sz="2800" dirty="0">
                <a:solidFill>
                  <a:schemeClr val="bg1"/>
                </a:solidFill>
                <a:latin typeface="Calibri" panose="020F0502020204030204" pitchFamily="34" charset="0"/>
                <a:ea typeface="Calibri" panose="020F0502020204030204" pitchFamily="34" charset="0"/>
              </a:rPr>
              <a:t>– תכונות </a:t>
            </a: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ההתמדה, ההישרדות ופוריות הבנות נמצאות ברמות גבוהות מול המקורות </a:t>
            </a:r>
            <a:r>
              <a:rPr lang="he-IL" sz="2800" b="1" dirty="0" err="1">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הגנטים</a:t>
            </a: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האחרים </a:t>
            </a:r>
            <a:r>
              <a:rPr lang="he-IL" sz="2800" dirty="0">
                <a:solidFill>
                  <a:schemeClr val="bg1"/>
                </a:solidFill>
                <a:latin typeface="Calibri" panose="020F0502020204030204" pitchFamily="34" charset="0"/>
                <a:ea typeface="Calibri" panose="020F0502020204030204" pitchFamily="34" charset="0"/>
              </a:rPr>
              <a:t>המגיעים מיבוא. זאת תוצאה הנובעת ממשקל גבוה לתכונות אלו באינדקס הישראלי, לאורך שנים. כל זאת עומד ליד תכונות הייצור הגבוהות, בעיקר החלבון והשומן המעמידים את הגנטיקה המקומית במקום שהיא עדיין ביתרון על שלל הגנטיקה המיובאת. </a:t>
            </a:r>
            <a:endParaRPr lang="en-US" sz="2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Blip>
                <a:blip r:embed="rId2"/>
              </a:buBlip>
            </a:pPr>
            <a:r>
              <a:rPr lang="he-IL" sz="2800" b="1" dirty="0">
                <a:solidFill>
                  <a:srgbClr val="0000FF"/>
                </a:solidFill>
                <a:latin typeface="Calibri" panose="020F0502020204030204" pitchFamily="34" charset="0"/>
                <a:ea typeface="Calibri" panose="020F0502020204030204" pitchFamily="34" charset="0"/>
              </a:rPr>
              <a:t>זרמה ממוינת </a:t>
            </a:r>
            <a:r>
              <a:rPr lang="he-IL" sz="2800" dirty="0">
                <a:solidFill>
                  <a:schemeClr val="bg1"/>
                </a:solidFill>
                <a:latin typeface="Calibri" panose="020F0502020204030204" pitchFamily="34" charset="0"/>
                <a:ea typeface="Calibri" panose="020F0502020204030204" pitchFamily="34" charset="0"/>
              </a:rPr>
              <a:t>– לראשונה בישראל, שיאון מתחילה בייצור מקומי של זרמה ממוינת, בפרים המקומיים. </a:t>
            </a:r>
            <a:r>
              <a:rPr lang="he-IL"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הייצור ילווה בתכנית שתתפרסם בתחילת השנה הבאה לשימוש מושכל של הזרמה הזו בעדר הישראלי.</a:t>
            </a:r>
            <a:r>
              <a:rPr lang="he-IL" sz="2800" dirty="0">
                <a:solidFill>
                  <a:schemeClr val="bg1"/>
                </a:solidFill>
                <a:latin typeface="Calibri" panose="020F0502020204030204" pitchFamily="34" charset="0"/>
                <a:ea typeface="Calibri" panose="020F0502020204030204" pitchFamily="34" charset="0"/>
              </a:rPr>
              <a:t> תכנית זו, מתוכננת בעתיד להיות רכיב ממשק נועה, והשימוש בה יהיה יעיל יותר. ללא ספק, השילוב של תכנית </a:t>
            </a:r>
            <a:r>
              <a:rPr lang="he-IL" sz="2800" dirty="0" err="1">
                <a:solidFill>
                  <a:schemeClr val="bg1"/>
                </a:solidFill>
                <a:latin typeface="Calibri" panose="020F0502020204030204" pitchFamily="34" charset="0"/>
                <a:ea typeface="Calibri" panose="020F0502020204030204" pitchFamily="34" charset="0"/>
              </a:rPr>
              <a:t>הג'נומיק</a:t>
            </a:r>
            <a:r>
              <a:rPr lang="he-IL" sz="2800" dirty="0">
                <a:solidFill>
                  <a:schemeClr val="bg1"/>
                </a:solidFill>
                <a:latin typeface="Calibri" panose="020F0502020204030204" pitchFamily="34" charset="0"/>
                <a:ea typeface="Calibri" panose="020F0502020204030204" pitchFamily="34" charset="0"/>
              </a:rPr>
              <a:t> </a:t>
            </a: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X</a:t>
            </a:r>
            <a:r>
              <a:rPr lang="he-IL" sz="2800" dirty="0">
                <a:solidFill>
                  <a:schemeClr val="bg1"/>
                </a:solidFill>
                <a:latin typeface="Calibri" panose="020F0502020204030204" pitchFamily="34" charset="0"/>
                <a:ea typeface="Calibri" panose="020F0502020204030204" pitchFamily="34" charset="0"/>
              </a:rPr>
              <a:t> ייצור מקומי של זרמה ממוינת, תקפיץ את הערכים </a:t>
            </a:r>
            <a:r>
              <a:rPr lang="he-IL" sz="2800" dirty="0" err="1">
                <a:solidFill>
                  <a:schemeClr val="bg1"/>
                </a:solidFill>
                <a:latin typeface="Calibri" panose="020F0502020204030204" pitchFamily="34" charset="0"/>
                <a:ea typeface="Calibri" panose="020F0502020204030204" pitchFamily="34" charset="0"/>
              </a:rPr>
              <a:t>הגנטים</a:t>
            </a:r>
            <a:r>
              <a:rPr lang="he-IL" sz="2800" dirty="0">
                <a:solidFill>
                  <a:schemeClr val="bg1"/>
                </a:solidFill>
                <a:latin typeface="Calibri" panose="020F0502020204030204" pitchFamily="34" charset="0"/>
                <a:ea typeface="Calibri" panose="020F0502020204030204" pitchFamily="34" charset="0"/>
              </a:rPr>
              <a:t> של העגלות לתחלופה ובכך התקדמות גנטית מואצת יותר</a:t>
            </a:r>
            <a:endParaRPr lang="en-US" sz="2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06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7314" y="103867"/>
            <a:ext cx="10515600" cy="1325563"/>
          </a:xfrm>
        </p:spPr>
        <p:txBody>
          <a:bodyPr/>
          <a:lstStyle/>
          <a:p>
            <a:pPr algn="ctr"/>
            <a:r>
              <a:rPr lang="he-IL" b="1" dirty="0">
                <a:solidFill>
                  <a:schemeClr val="bg1"/>
                </a:solidFill>
                <a:effectLst>
                  <a:outerShdw blurRad="38100" dist="38100" dir="2700000" algn="tl">
                    <a:srgbClr val="000000">
                      <a:alpha val="43137"/>
                    </a:srgbClr>
                  </a:outerShdw>
                </a:effectLst>
              </a:rPr>
              <a:t>טעויות בהדפסה בלוח</a:t>
            </a:r>
          </a:p>
        </p:txBody>
      </p:sp>
      <p:sp>
        <p:nvSpPr>
          <p:cNvPr id="3" name="מלבן 2"/>
          <p:cNvSpPr/>
          <p:nvPr/>
        </p:nvSpPr>
        <p:spPr>
          <a:xfrm>
            <a:off x="97971" y="1763486"/>
            <a:ext cx="11876314" cy="2768963"/>
          </a:xfrm>
          <a:prstGeom prst="rect">
            <a:avLst/>
          </a:prstGeom>
        </p:spPr>
        <p:txBody>
          <a:bodyPr wrap="square">
            <a:spAutoFit/>
          </a:bodyPr>
          <a:lstStyle/>
          <a:p>
            <a:pPr marL="342900" lvl="0" indent="-342900" algn="just" rtl="1">
              <a:lnSpc>
                <a:spcPct val="115000"/>
              </a:lnSpc>
              <a:spcAft>
                <a:spcPts val="1000"/>
              </a:spcAft>
              <a:buFont typeface="Symbol" panose="05050102010706020507" pitchFamily="18" charset="2"/>
              <a:buChar char=""/>
            </a:pPr>
            <a:r>
              <a:rPr lang="he-IL" sz="3600" b="1" dirty="0">
                <a:solidFill>
                  <a:srgbClr val="0000FF"/>
                </a:solidFill>
                <a:latin typeface="Calibri" panose="020F0502020204030204" pitchFamily="34" charset="0"/>
                <a:ea typeface="Calibri" panose="020F0502020204030204" pitchFamily="34" charset="0"/>
              </a:rPr>
              <a:t>קסט 9559</a:t>
            </a:r>
            <a:r>
              <a:rPr lang="he-IL" sz="3600" dirty="0">
                <a:solidFill>
                  <a:srgbClr val="0000FF"/>
                </a:solidFill>
                <a:latin typeface="Calibri" panose="020F0502020204030204" pitchFamily="34" charset="0"/>
                <a:ea typeface="Calibri" panose="020F0502020204030204" pitchFamily="34" charset="0"/>
              </a:rPr>
              <a:t> </a:t>
            </a:r>
            <a:r>
              <a:rPr lang="he-IL" sz="3600" dirty="0">
                <a:solidFill>
                  <a:schemeClr val="bg1"/>
                </a:solidFill>
                <a:latin typeface="Calibri" panose="020F0502020204030204" pitchFamily="34" charset="0"/>
                <a:ea typeface="Calibri" panose="020F0502020204030204" pitchFamily="34" charset="0"/>
              </a:rPr>
              <a:t>מסומן בלוח בצבע אדום. הוא מומלץ לעגלות ולכן הוא צריך להיות מסומן בצבע כחול</a:t>
            </a:r>
            <a:endParaRPr lang="en-US" sz="32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Symbol" panose="05050102010706020507" pitchFamily="18" charset="2"/>
              <a:buChar char=""/>
            </a:pPr>
            <a:r>
              <a:rPr lang="he-IL" sz="3600" b="1" dirty="0" err="1">
                <a:solidFill>
                  <a:srgbClr val="0000FF"/>
                </a:solidFill>
                <a:latin typeface="Calibri" panose="020F0502020204030204" pitchFamily="34" charset="0"/>
                <a:ea typeface="Calibri" panose="020F0502020204030204" pitchFamily="34" charset="0"/>
              </a:rPr>
              <a:t>ספקטור</a:t>
            </a:r>
            <a:r>
              <a:rPr lang="he-IL" sz="3600" b="1" dirty="0">
                <a:solidFill>
                  <a:srgbClr val="0000FF"/>
                </a:solidFill>
                <a:latin typeface="Calibri" panose="020F0502020204030204" pitchFamily="34" charset="0"/>
                <a:ea typeface="Calibri" panose="020F0502020204030204" pitchFamily="34" charset="0"/>
              </a:rPr>
              <a:t> 5849</a:t>
            </a:r>
            <a:r>
              <a:rPr lang="he-IL" sz="3600" dirty="0">
                <a:solidFill>
                  <a:schemeClr val="bg1"/>
                </a:solidFill>
                <a:latin typeface="Calibri" panose="020F0502020204030204" pitchFamily="34" charset="0"/>
                <a:ea typeface="Calibri" panose="020F0502020204030204" pitchFamily="34" charset="0"/>
              </a:rPr>
              <a:t> – השורה שלו בלוח, </a:t>
            </a:r>
            <a:r>
              <a:rPr lang="he-IL" sz="3600" dirty="0" err="1">
                <a:solidFill>
                  <a:schemeClr val="bg1"/>
                </a:solidFill>
                <a:latin typeface="Calibri" panose="020F0502020204030204" pitchFamily="34" charset="0"/>
                <a:ea typeface="Calibri" panose="020F0502020204030204" pitchFamily="34" charset="0"/>
              </a:rPr>
              <a:t>מהחמ"מ</a:t>
            </a:r>
            <a:r>
              <a:rPr lang="he-IL" sz="3600" dirty="0">
                <a:solidFill>
                  <a:schemeClr val="bg1"/>
                </a:solidFill>
                <a:latin typeface="Calibri" panose="020F0502020204030204" pitchFamily="34" charset="0"/>
                <a:ea typeface="Calibri" panose="020F0502020204030204" pitchFamily="34" charset="0"/>
              </a:rPr>
              <a:t> ושמאלה, הוחלפה בנתוני הפר </a:t>
            </a:r>
            <a:r>
              <a:rPr lang="he-IL" sz="3600" b="1" dirty="0" err="1">
                <a:solidFill>
                  <a:schemeClr val="bg1"/>
                </a:solidFill>
                <a:latin typeface="Calibri" panose="020F0502020204030204" pitchFamily="34" charset="0"/>
                <a:ea typeface="Calibri" panose="020F0502020204030204" pitchFamily="34" charset="0"/>
              </a:rPr>
              <a:t>אנדאבור</a:t>
            </a:r>
            <a:r>
              <a:rPr lang="he-IL" sz="3600" b="1" dirty="0">
                <a:solidFill>
                  <a:schemeClr val="bg1"/>
                </a:solidFill>
                <a:latin typeface="Calibri" panose="020F0502020204030204" pitchFamily="34" charset="0"/>
                <a:ea typeface="Calibri" panose="020F0502020204030204" pitchFamily="34" charset="0"/>
              </a:rPr>
              <a:t> 5994 . </a:t>
            </a:r>
            <a:endParaRPr lang="en-US" sz="32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48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852057" y="1627868"/>
            <a:ext cx="7021285" cy="2356304"/>
          </a:xfrm>
        </p:spPr>
        <p:txBody>
          <a:bodyPr>
            <a:noAutofit/>
          </a:bodyPr>
          <a:lstStyle/>
          <a:p>
            <a:pPr algn="ctr"/>
            <a:r>
              <a:rPr lang="he-IL" sz="9600" b="1" dirty="0">
                <a:solidFill>
                  <a:schemeClr val="bg1"/>
                </a:solidFill>
                <a:effectLst>
                  <a:outerShdw blurRad="38100" dist="38100" dir="2700000" algn="tl">
                    <a:srgbClr val="000000">
                      <a:alpha val="43137"/>
                    </a:srgbClr>
                  </a:outerShdw>
                </a:effectLst>
              </a:rPr>
              <a:t>בהצלחה לכולנו</a:t>
            </a:r>
          </a:p>
        </p:txBody>
      </p:sp>
      <p:pic>
        <p:nvPicPr>
          <p:cNvPr id="3"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2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33825" y="242316"/>
            <a:ext cx="10515600" cy="768096"/>
          </a:xfrm>
        </p:spPr>
        <p:txBody>
          <a:bodyPr/>
          <a:lstStyle/>
          <a:p>
            <a:r>
              <a:rPr lang="he-IL" b="1" dirty="0">
                <a:solidFill>
                  <a:schemeClr val="bg1"/>
                </a:solidFill>
                <a:effectLst>
                  <a:outerShdw blurRad="38100" dist="38100" dir="2700000" algn="tl">
                    <a:srgbClr val="000000">
                      <a:alpha val="43137"/>
                    </a:srgbClr>
                  </a:outerShdw>
                </a:effectLst>
              </a:rPr>
              <a:t>השוואה בין הלוחות – הפרש גנטי לפי התכונות</a:t>
            </a:r>
          </a:p>
        </p:txBody>
      </p:sp>
      <p:pic>
        <p:nvPicPr>
          <p:cNvPr id="4" name="תמונה 3"/>
          <p:cNvPicPr>
            <a:picLocks noChangeAspect="1"/>
          </p:cNvPicPr>
          <p:nvPr/>
        </p:nvPicPr>
        <p:blipFill>
          <a:blip r:embed="rId2"/>
          <a:stretch>
            <a:fillRect/>
          </a:stretch>
        </p:blipFill>
        <p:spPr>
          <a:xfrm>
            <a:off x="188714" y="1295281"/>
            <a:ext cx="11415022" cy="5443848"/>
          </a:xfrm>
          <a:prstGeom prst="rect">
            <a:avLst/>
          </a:prstGeom>
        </p:spPr>
      </p:pic>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תמונה 2"/>
          <p:cNvPicPr>
            <a:picLocks noChangeAspect="1"/>
          </p:cNvPicPr>
          <p:nvPr/>
        </p:nvPicPr>
        <p:blipFill>
          <a:blip r:embed="rId4"/>
          <a:stretch>
            <a:fillRect/>
          </a:stretch>
        </p:blipFill>
        <p:spPr>
          <a:xfrm>
            <a:off x="893878" y="4425645"/>
            <a:ext cx="3286235" cy="2147285"/>
          </a:xfrm>
          <a:prstGeom prst="rect">
            <a:avLst/>
          </a:prstGeom>
        </p:spPr>
      </p:pic>
    </p:spTree>
    <p:extLst>
      <p:ext uri="{BB962C8B-B14F-4D97-AF65-F5344CB8AC3E}">
        <p14:creationId xmlns:p14="http://schemas.microsoft.com/office/powerpoint/2010/main" val="262554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9373280" cy="687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כותרת 2"/>
          <p:cNvSpPr>
            <a:spLocks noGrp="1"/>
          </p:cNvSpPr>
          <p:nvPr>
            <p:ph type="title"/>
          </p:nvPr>
        </p:nvSpPr>
        <p:spPr>
          <a:xfrm>
            <a:off x="9525681" y="2184781"/>
            <a:ext cx="2993571" cy="1325563"/>
          </a:xfrm>
        </p:spPr>
        <p:txBody>
          <a:bodyPr/>
          <a:lstStyle/>
          <a:p>
            <a:r>
              <a:rPr lang="he-IL" b="1" dirty="0">
                <a:solidFill>
                  <a:schemeClr val="bg1"/>
                </a:solidFill>
                <a:effectLst>
                  <a:outerShdw blurRad="38100" dist="38100" dir="2700000" algn="tl">
                    <a:srgbClr val="000000">
                      <a:alpha val="43137"/>
                    </a:srgbClr>
                  </a:outerShdw>
                </a:effectLst>
              </a:rPr>
              <a:t>פרי </a:t>
            </a:r>
            <a:r>
              <a:rPr lang="he-IL" b="1" dirty="0" err="1">
                <a:solidFill>
                  <a:schemeClr val="bg1"/>
                </a:solidFill>
                <a:effectLst>
                  <a:outerShdw blurRad="38100" dist="38100" dir="2700000" algn="tl">
                    <a:srgbClr val="000000">
                      <a:alpha val="43137"/>
                    </a:srgbClr>
                  </a:outerShdw>
                </a:effectLst>
              </a:rPr>
              <a:t>הג'נומיק</a:t>
            </a:r>
            <a:endParaRPr lang="he-IL" b="1" dirty="0">
              <a:solidFill>
                <a:schemeClr val="bg1"/>
              </a:solidFill>
              <a:effectLst>
                <a:outerShdw blurRad="38100" dist="38100" dir="2700000" algn="tl">
                  <a:srgbClr val="000000">
                    <a:alpha val="43137"/>
                  </a:srgbClr>
                </a:outerShdw>
              </a:effectLst>
            </a:endParaRPr>
          </a:p>
        </p:txBody>
      </p:sp>
      <p:cxnSp>
        <p:nvCxnSpPr>
          <p:cNvPr id="4" name="מחבר חץ ישר 3"/>
          <p:cNvCxnSpPr/>
          <p:nvPr/>
        </p:nvCxnSpPr>
        <p:spPr>
          <a:xfrm flipH="1">
            <a:off x="9386893" y="1336448"/>
            <a:ext cx="625928" cy="1"/>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 name="מחבר חץ ישר 4"/>
          <p:cNvCxnSpPr/>
          <p:nvPr/>
        </p:nvCxnSpPr>
        <p:spPr>
          <a:xfrm flipH="1">
            <a:off x="9386893" y="4798976"/>
            <a:ext cx="625928" cy="1"/>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97377"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7596" y="4407873"/>
            <a:ext cx="2497799" cy="1631216"/>
          </a:xfrm>
          <a:prstGeom prst="rect">
            <a:avLst/>
          </a:prstGeom>
          <a:noFill/>
        </p:spPr>
        <p:txBody>
          <a:bodyPr wrap="none" rtlCol="1">
            <a:spAutoFit/>
          </a:bodyPr>
          <a:lstStyle/>
          <a:p>
            <a:pPr marL="285750" indent="-285750" algn="r" rtl="1">
              <a:buFont typeface="Wingdings" panose="05000000000000000000" pitchFamily="2" charset="2"/>
              <a:buChar char="ü"/>
            </a:pPr>
            <a:r>
              <a:rPr lang="he-IL" sz="2000" b="1" dirty="0">
                <a:solidFill>
                  <a:schemeClr val="bg1"/>
                </a:solidFill>
              </a:rPr>
              <a:t>רכיבים</a:t>
            </a:r>
          </a:p>
          <a:p>
            <a:pPr marL="285750" indent="-285750" algn="r" rtl="1">
              <a:buFont typeface="Wingdings" panose="05000000000000000000" pitchFamily="2" charset="2"/>
              <a:buChar char="ü"/>
            </a:pPr>
            <a:r>
              <a:rPr lang="he-IL" sz="2000" b="1" dirty="0" err="1">
                <a:solidFill>
                  <a:schemeClr val="bg1"/>
                </a:solidFill>
              </a:rPr>
              <a:t>סת"ס</a:t>
            </a:r>
            <a:endParaRPr lang="he-IL" sz="2000" b="1" dirty="0">
              <a:solidFill>
                <a:schemeClr val="bg1"/>
              </a:solidFill>
            </a:endParaRPr>
          </a:p>
          <a:p>
            <a:pPr marL="285750" indent="-285750" algn="r" rtl="1">
              <a:buFont typeface="Wingdings" panose="05000000000000000000" pitchFamily="2" charset="2"/>
              <a:buChar char="ü"/>
            </a:pPr>
            <a:r>
              <a:rPr lang="he-IL" sz="2000" b="1" dirty="0">
                <a:solidFill>
                  <a:schemeClr val="bg1"/>
                </a:solidFill>
              </a:rPr>
              <a:t>הישרדות והתמדה</a:t>
            </a:r>
          </a:p>
          <a:p>
            <a:pPr marL="285750" indent="-285750" algn="r" rtl="1">
              <a:buFont typeface="Wingdings" panose="05000000000000000000" pitchFamily="2" charset="2"/>
              <a:buChar char="ü"/>
            </a:pPr>
            <a:r>
              <a:rPr lang="he-IL" sz="2000" b="1" dirty="0">
                <a:solidFill>
                  <a:schemeClr val="bg1"/>
                </a:solidFill>
              </a:rPr>
              <a:t>המלטת בנות הפר</a:t>
            </a:r>
          </a:p>
          <a:p>
            <a:pPr marL="285750" indent="-285750" algn="r" rtl="1">
              <a:buFont typeface="Wingdings" panose="05000000000000000000" pitchFamily="2" charset="2"/>
              <a:buChar char="ü"/>
            </a:pPr>
            <a:r>
              <a:rPr lang="he-IL" sz="2000" b="1" dirty="0">
                <a:solidFill>
                  <a:schemeClr val="bg1"/>
                </a:solidFill>
              </a:rPr>
              <a:t>שיפוט - עטין</a:t>
            </a:r>
          </a:p>
        </p:txBody>
      </p:sp>
    </p:spTree>
    <p:extLst>
      <p:ext uri="{BB962C8B-B14F-4D97-AF65-F5344CB8AC3E}">
        <p14:creationId xmlns:p14="http://schemas.microsoft.com/office/powerpoint/2010/main" val="232339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191436" y="0"/>
            <a:ext cx="3547872" cy="1136690"/>
          </a:xfrm>
        </p:spPr>
        <p:txBody>
          <a:bodyPr/>
          <a:lstStyle/>
          <a:p>
            <a:r>
              <a:rPr lang="he-IL" b="1" dirty="0">
                <a:solidFill>
                  <a:schemeClr val="bg1"/>
                </a:solidFill>
                <a:effectLst>
                  <a:outerShdw blurRad="38100" dist="38100" dir="2700000" algn="tl">
                    <a:srgbClr val="000000">
                      <a:alpha val="43137"/>
                    </a:srgbClr>
                  </a:outerShdw>
                </a:effectLst>
              </a:rPr>
              <a:t>התקדמות גנטית</a:t>
            </a:r>
          </a:p>
        </p:txBody>
      </p:sp>
      <p:sp>
        <p:nvSpPr>
          <p:cNvPr id="4" name="מלבן 3"/>
          <p:cNvSpPr/>
          <p:nvPr/>
        </p:nvSpPr>
        <p:spPr>
          <a:xfrm>
            <a:off x="3474720" y="1321356"/>
            <a:ext cx="7808976" cy="461665"/>
          </a:xfrm>
          <a:prstGeom prst="rect">
            <a:avLst/>
          </a:prstGeom>
        </p:spPr>
        <p:txBody>
          <a:bodyPr wrap="square">
            <a:spAutoFit/>
          </a:bodyPr>
          <a:lstStyle/>
          <a:p>
            <a:pPr marL="285750" indent="-285750" algn="r" rtl="1">
              <a:buFont typeface="Wingdings" panose="05000000000000000000" pitchFamily="2" charset="2"/>
              <a:buChar char="v"/>
            </a:pPr>
            <a:r>
              <a:rPr lang="he-IL" sz="2400" b="1" dirty="0">
                <a:solidFill>
                  <a:schemeClr val="bg1"/>
                </a:solidFill>
                <a:effectLst>
                  <a:outerShdw blurRad="38100" dist="38100" dir="2700000" algn="tl">
                    <a:srgbClr val="000000">
                      <a:alpha val="43137"/>
                    </a:srgbClr>
                  </a:outerShdw>
                </a:effectLst>
                <a:ea typeface="Calibri" panose="020F0502020204030204" pitchFamily="34" charset="0"/>
              </a:rPr>
              <a:t>פרי </a:t>
            </a:r>
            <a:r>
              <a:rPr lang="he-IL" sz="2400" b="1" dirty="0" err="1">
                <a:solidFill>
                  <a:schemeClr val="bg1"/>
                </a:solidFill>
                <a:effectLst>
                  <a:outerShdw blurRad="38100" dist="38100" dir="2700000" algn="tl">
                    <a:srgbClr val="000000">
                      <a:alpha val="43137"/>
                    </a:srgbClr>
                  </a:outerShdw>
                </a:effectLst>
                <a:ea typeface="Calibri" panose="020F0502020204030204" pitchFamily="34" charset="0"/>
              </a:rPr>
              <a:t>הג'נומיק</a:t>
            </a:r>
            <a:r>
              <a:rPr lang="he-IL" sz="2400" b="1" dirty="0">
                <a:solidFill>
                  <a:schemeClr val="bg1"/>
                </a:solidFill>
                <a:effectLst>
                  <a:outerShdw blurRad="38100" dist="38100" dir="2700000" algn="tl">
                    <a:srgbClr val="000000">
                      <a:alpha val="43137"/>
                    </a:srgbClr>
                  </a:outerShdw>
                </a:effectLst>
                <a:ea typeface="Calibri" panose="020F0502020204030204" pitchFamily="34" charset="0"/>
              </a:rPr>
              <a:t> נמצאים בעלייה מתמדת בנקודות </a:t>
            </a:r>
            <a:r>
              <a:rPr lang="he-IL" sz="2400" b="1" dirty="0" err="1">
                <a:solidFill>
                  <a:schemeClr val="bg1"/>
                </a:solidFill>
                <a:effectLst>
                  <a:outerShdw blurRad="38100" dist="38100" dir="2700000" algn="tl">
                    <a:srgbClr val="000000">
                      <a:alpha val="43137"/>
                    </a:srgbClr>
                  </a:outerShdw>
                </a:effectLst>
                <a:ea typeface="Calibri" panose="020F0502020204030204" pitchFamily="34" charset="0"/>
              </a:rPr>
              <a:t>החמ"מ</a:t>
            </a:r>
            <a:endParaRPr lang="he-IL" sz="2400" dirty="0">
              <a:solidFill>
                <a:schemeClr val="bg1"/>
              </a:solidFill>
              <a:effectLst>
                <a:outerShdw blurRad="38100" dist="38100" dir="2700000" algn="tl">
                  <a:srgbClr val="000000">
                    <a:alpha val="43137"/>
                  </a:srgbClr>
                </a:outerShdw>
              </a:effectLst>
            </a:endParaRPr>
          </a:p>
        </p:txBody>
      </p:sp>
      <p:sp>
        <p:nvSpPr>
          <p:cNvPr id="5" name="מלבן 4"/>
          <p:cNvSpPr/>
          <p:nvPr/>
        </p:nvSpPr>
        <p:spPr>
          <a:xfrm>
            <a:off x="914400" y="1967687"/>
            <a:ext cx="10369296" cy="461665"/>
          </a:xfrm>
          <a:prstGeom prst="rect">
            <a:avLst/>
          </a:prstGeom>
        </p:spPr>
        <p:txBody>
          <a:bodyPr wrap="square">
            <a:spAutoFit/>
          </a:bodyPr>
          <a:lstStyle/>
          <a:p>
            <a:pPr marL="285750" indent="-285750" algn="r" rtl="1">
              <a:buFont typeface="Wingdings" panose="05000000000000000000" pitchFamily="2" charset="2"/>
              <a:buChar char="v"/>
            </a:pPr>
            <a:r>
              <a:rPr lang="he-IL" sz="2400" b="1" dirty="0">
                <a:solidFill>
                  <a:schemeClr val="bg1"/>
                </a:solidFill>
                <a:effectLst>
                  <a:outerShdw blurRad="38100" dist="38100" dir="2700000" algn="tl">
                    <a:srgbClr val="000000">
                      <a:alpha val="43137"/>
                    </a:srgbClr>
                  </a:outerShdw>
                </a:effectLst>
                <a:ea typeface="Calibri" panose="020F0502020204030204" pitchFamily="34" charset="0"/>
              </a:rPr>
              <a:t>עוד 4 פרים נבחנים מעל רמת ה-900 נקודות </a:t>
            </a:r>
            <a:r>
              <a:rPr lang="he-IL" sz="2400" b="1" dirty="0" err="1">
                <a:solidFill>
                  <a:schemeClr val="bg1"/>
                </a:solidFill>
                <a:effectLst>
                  <a:outerShdw blurRad="38100" dist="38100" dir="2700000" algn="tl">
                    <a:srgbClr val="000000">
                      <a:alpha val="43137"/>
                    </a:srgbClr>
                  </a:outerShdw>
                </a:effectLst>
                <a:ea typeface="Calibri" panose="020F0502020204030204" pitchFamily="34" charset="0"/>
              </a:rPr>
              <a:t>החמ"מ</a:t>
            </a:r>
            <a:r>
              <a:rPr lang="he-IL" sz="2400" b="1" dirty="0">
                <a:solidFill>
                  <a:schemeClr val="bg1"/>
                </a:solidFill>
                <a:effectLst>
                  <a:outerShdw blurRad="38100" dist="38100" dir="2700000" algn="tl">
                    <a:srgbClr val="000000">
                      <a:alpha val="43137"/>
                    </a:srgbClr>
                  </a:outerShdw>
                </a:effectLst>
                <a:ea typeface="Calibri" panose="020F0502020204030204" pitchFamily="34" charset="0"/>
              </a:rPr>
              <a:t> (מהם 3 מעל 1,000)</a:t>
            </a:r>
          </a:p>
        </p:txBody>
      </p:sp>
      <p:graphicFrame>
        <p:nvGraphicFramePr>
          <p:cNvPr id="6" name="תרשים 5"/>
          <p:cNvGraphicFramePr>
            <a:graphicFrameLocks/>
          </p:cNvGraphicFramePr>
          <p:nvPr>
            <p:extLst>
              <p:ext uri="{D42A27DB-BD31-4B8C-83A1-F6EECF244321}">
                <p14:modId xmlns:p14="http://schemas.microsoft.com/office/powerpoint/2010/main" val="3890771691"/>
              </p:ext>
            </p:extLst>
          </p:nvPr>
        </p:nvGraphicFramePr>
        <p:xfrm>
          <a:off x="4093464" y="2763592"/>
          <a:ext cx="6141720" cy="39424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2580" y="4319315"/>
            <a:ext cx="3930884" cy="830997"/>
          </a:xfrm>
          <a:prstGeom prst="rect">
            <a:avLst/>
          </a:prstGeom>
          <a:noFill/>
        </p:spPr>
        <p:txBody>
          <a:bodyPr wrap="none" rtlCol="1">
            <a:spAutoFit/>
          </a:bodyPr>
          <a:lstStyle/>
          <a:p>
            <a:pPr algn="ctr"/>
            <a:r>
              <a:rPr lang="he-IL" sz="2400" b="1" dirty="0"/>
              <a:t>זרמת חו"ל – הרוב </a:t>
            </a:r>
            <a:r>
              <a:rPr lang="he-IL" sz="2400" b="1" dirty="0" err="1"/>
              <a:t>ג'נומיקים</a:t>
            </a:r>
            <a:endParaRPr lang="he-IL" sz="2400" b="1" dirty="0"/>
          </a:p>
          <a:p>
            <a:pPr algn="ctr"/>
            <a:r>
              <a:rPr lang="he-IL" sz="2400" b="1" dirty="0"/>
              <a:t>בארץ המוצא</a:t>
            </a:r>
          </a:p>
        </p:txBody>
      </p:sp>
      <p:pic>
        <p:nvPicPr>
          <p:cNvPr id="7"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72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31920" y="310261"/>
            <a:ext cx="5190744" cy="713867"/>
          </a:xfrm>
        </p:spPr>
        <p:txBody>
          <a:bodyPr>
            <a:normAutofit fontScale="90000"/>
          </a:bodyPr>
          <a:lstStyle/>
          <a:p>
            <a:pPr algn="ctr"/>
            <a:r>
              <a:rPr lang="he-IL" b="1" dirty="0">
                <a:solidFill>
                  <a:srgbClr val="FF0000"/>
                </a:solidFill>
              </a:rPr>
              <a:t>נשארו</a:t>
            </a:r>
            <a:r>
              <a:rPr lang="he-IL" b="1" dirty="0"/>
              <a:t> </a:t>
            </a:r>
            <a:r>
              <a:rPr lang="he-IL" b="1" dirty="0">
                <a:solidFill>
                  <a:schemeClr val="bg1"/>
                </a:solidFill>
              </a:rPr>
              <a:t>- 8 פרים נבחנים</a:t>
            </a:r>
            <a:br>
              <a:rPr lang="he-IL" b="1" dirty="0">
                <a:solidFill>
                  <a:schemeClr val="bg1"/>
                </a:solidFill>
              </a:rPr>
            </a:br>
            <a:r>
              <a:rPr lang="he-IL" b="1" dirty="0">
                <a:solidFill>
                  <a:schemeClr val="bg1"/>
                </a:solidFill>
              </a:rPr>
              <a:t>יציבות ועלייה</a:t>
            </a:r>
            <a:r>
              <a:rPr lang="he-IL" dirty="0">
                <a:solidFill>
                  <a:schemeClr val="bg1"/>
                </a:solidFill>
              </a:rPr>
              <a:t> </a:t>
            </a:r>
          </a:p>
        </p:txBody>
      </p:sp>
      <p:pic>
        <p:nvPicPr>
          <p:cNvPr id="4" name="תמונה 3"/>
          <p:cNvPicPr>
            <a:picLocks noChangeAspect="1"/>
          </p:cNvPicPr>
          <p:nvPr/>
        </p:nvPicPr>
        <p:blipFill>
          <a:blip r:embed="rId2"/>
          <a:stretch>
            <a:fillRect/>
          </a:stretch>
        </p:blipFill>
        <p:spPr>
          <a:xfrm>
            <a:off x="2221835" y="1458369"/>
            <a:ext cx="8805830" cy="5144710"/>
          </a:xfrm>
          <a:prstGeom prst="rect">
            <a:avLst/>
          </a:prstGeom>
        </p:spPr>
      </p:pic>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37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92105" y="2963571"/>
            <a:ext cx="1269899" cy="584775"/>
          </a:xfrm>
          <a:prstGeom prst="rect">
            <a:avLst/>
          </a:prstGeom>
          <a:noFill/>
        </p:spPr>
        <p:txBody>
          <a:bodyPr wrap="none" rtlCol="1">
            <a:spAutoFit/>
          </a:bodyPr>
          <a:lstStyle/>
          <a:p>
            <a:r>
              <a:rPr lang="he-IL" sz="3200" b="1" u="sng" dirty="0">
                <a:solidFill>
                  <a:schemeClr val="bg1"/>
                </a:solidFill>
                <a:effectLst>
                  <a:outerShdw blurRad="38100" dist="38100" dir="2700000" algn="tl">
                    <a:srgbClr val="000000">
                      <a:alpha val="43137"/>
                    </a:srgbClr>
                  </a:outerShdw>
                </a:effectLst>
              </a:rPr>
              <a:t>שיפוט</a:t>
            </a:r>
          </a:p>
        </p:txBody>
      </p:sp>
      <p:sp>
        <p:nvSpPr>
          <p:cNvPr id="11" name="TextBox 10"/>
          <p:cNvSpPr txBox="1"/>
          <p:nvPr/>
        </p:nvSpPr>
        <p:spPr>
          <a:xfrm>
            <a:off x="9344141" y="2378797"/>
            <a:ext cx="1023037" cy="584775"/>
          </a:xfrm>
          <a:prstGeom prst="rect">
            <a:avLst/>
          </a:prstGeom>
          <a:noFill/>
        </p:spPr>
        <p:txBody>
          <a:bodyPr wrap="none" rtlCol="1">
            <a:spAutoFit/>
          </a:bodyPr>
          <a:lstStyle/>
          <a:p>
            <a:r>
              <a:rPr lang="he-IL" sz="3200" b="1" u="sng" dirty="0">
                <a:solidFill>
                  <a:schemeClr val="bg1"/>
                </a:solidFill>
                <a:effectLst>
                  <a:outerShdw blurRad="38100" dist="38100" dir="2700000" algn="tl">
                    <a:srgbClr val="000000">
                      <a:alpha val="43137"/>
                    </a:srgbClr>
                  </a:outerShdw>
                </a:effectLst>
              </a:rPr>
              <a:t>ייצור</a:t>
            </a:r>
            <a:endParaRPr lang="he-IL" sz="3600" b="1" u="sng"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2093384" y="-139117"/>
            <a:ext cx="2627642" cy="584775"/>
          </a:xfrm>
          <a:prstGeom prst="rect">
            <a:avLst/>
          </a:prstGeom>
          <a:noFill/>
        </p:spPr>
        <p:txBody>
          <a:bodyPr wrap="none" rtlCol="1">
            <a:spAutoFit/>
          </a:bodyPr>
          <a:lstStyle/>
          <a:p>
            <a:r>
              <a:rPr lang="he-IL" sz="3200" b="1" u="sng" dirty="0">
                <a:solidFill>
                  <a:schemeClr val="bg1"/>
                </a:solidFill>
                <a:effectLst>
                  <a:outerShdw blurRad="38100" dist="38100" dir="2700000" algn="tl">
                    <a:srgbClr val="000000">
                      <a:alpha val="43137"/>
                    </a:srgbClr>
                  </a:outerShdw>
                </a:effectLst>
              </a:rPr>
              <a:t>תכונות משנה</a:t>
            </a:r>
          </a:p>
        </p:txBody>
      </p:sp>
      <p:sp>
        <p:nvSpPr>
          <p:cNvPr id="2" name="TextBox 1"/>
          <p:cNvSpPr txBox="1"/>
          <p:nvPr/>
        </p:nvSpPr>
        <p:spPr>
          <a:xfrm>
            <a:off x="6803222" y="80118"/>
            <a:ext cx="5081840" cy="1077218"/>
          </a:xfrm>
          <a:prstGeom prst="rect">
            <a:avLst/>
          </a:prstGeom>
          <a:noFill/>
        </p:spPr>
        <p:txBody>
          <a:bodyPr wrap="none" rtlCol="1">
            <a:spAutoFit/>
          </a:bodyPr>
          <a:lstStyle/>
          <a:p>
            <a:pPr algn="ctr"/>
            <a:r>
              <a:rPr lang="he-IL" sz="3200" b="1" dirty="0">
                <a:solidFill>
                  <a:schemeClr val="bg1"/>
                </a:solidFill>
              </a:rPr>
              <a:t>דרוג חמישה פרים ראשונים </a:t>
            </a:r>
          </a:p>
          <a:p>
            <a:pPr algn="ctr"/>
            <a:r>
              <a:rPr lang="he-IL" sz="3200" b="1" dirty="0">
                <a:solidFill>
                  <a:schemeClr val="bg1"/>
                </a:solidFill>
              </a:rPr>
              <a:t>לכל תכונה – דצמבר 22</a:t>
            </a:r>
          </a:p>
        </p:txBody>
      </p:sp>
      <p:pic>
        <p:nvPicPr>
          <p:cNvPr id="13" name="תמונה 12"/>
          <p:cNvPicPr>
            <a:picLocks noChangeAspect="1"/>
          </p:cNvPicPr>
          <p:nvPr/>
        </p:nvPicPr>
        <p:blipFill>
          <a:blip r:embed="rId2"/>
          <a:stretch>
            <a:fillRect/>
          </a:stretch>
        </p:blipFill>
        <p:spPr>
          <a:xfrm>
            <a:off x="56494" y="493220"/>
            <a:ext cx="7010400" cy="2470351"/>
          </a:xfrm>
          <a:prstGeom prst="rect">
            <a:avLst/>
          </a:prstGeom>
          <a:solidFill>
            <a:schemeClr val="tx1"/>
          </a:solidFill>
        </p:spPr>
      </p:pic>
      <p:grpSp>
        <p:nvGrpSpPr>
          <p:cNvPr id="18" name="קבוצה 17"/>
          <p:cNvGrpSpPr/>
          <p:nvPr/>
        </p:nvGrpSpPr>
        <p:grpSpPr>
          <a:xfrm>
            <a:off x="6623800" y="3095372"/>
            <a:ext cx="5440680" cy="3234017"/>
            <a:chOff x="6623800" y="3095372"/>
            <a:chExt cx="5440680" cy="3234017"/>
          </a:xfrm>
          <a:solidFill>
            <a:schemeClr val="tx1"/>
          </a:solidFill>
        </p:grpSpPr>
        <p:pic>
          <p:nvPicPr>
            <p:cNvPr id="14" name="תמונה 13"/>
            <p:cNvPicPr>
              <a:picLocks noChangeAspect="1"/>
            </p:cNvPicPr>
            <p:nvPr/>
          </p:nvPicPr>
          <p:blipFill>
            <a:blip r:embed="rId3"/>
            <a:stretch>
              <a:fillRect/>
            </a:stretch>
          </p:blipFill>
          <p:spPr>
            <a:xfrm>
              <a:off x="6623800" y="3095372"/>
              <a:ext cx="5440680" cy="2647060"/>
            </a:xfrm>
            <a:prstGeom prst="rect">
              <a:avLst/>
            </a:prstGeom>
            <a:grpFill/>
          </p:spPr>
        </p:pic>
        <p:cxnSp>
          <p:nvCxnSpPr>
            <p:cNvPr id="4" name="מחבר ישר 3"/>
            <p:cNvCxnSpPr/>
            <p:nvPr/>
          </p:nvCxnSpPr>
          <p:spPr>
            <a:xfrm>
              <a:off x="6623800" y="3941608"/>
              <a:ext cx="1121168" cy="337784"/>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V="1">
              <a:off x="6623800" y="3941608"/>
              <a:ext cx="1121168" cy="319496"/>
            </a:xfrm>
            <a:prstGeom prst="line">
              <a:avLst/>
            </a:prstGeom>
            <a:grpFill/>
            <a:ln w="28575">
              <a:solidFill>
                <a:schemeClr val="bg1"/>
              </a:solidFill>
            </a:ln>
          </p:spPr>
          <p:style>
            <a:lnRef idx="1">
              <a:schemeClr val="dk1"/>
            </a:lnRef>
            <a:fillRef idx="0">
              <a:schemeClr val="dk1"/>
            </a:fillRef>
            <a:effectRef idx="0">
              <a:schemeClr val="dk1"/>
            </a:effectRef>
            <a:fontRef idx="minor">
              <a:schemeClr val="tx1"/>
            </a:fontRef>
          </p:style>
        </p:cxnSp>
        <p:sp>
          <p:nvSpPr>
            <p:cNvPr id="9" name="מלבן 8"/>
            <p:cNvSpPr/>
            <p:nvPr/>
          </p:nvSpPr>
          <p:spPr>
            <a:xfrm>
              <a:off x="6623800" y="5874232"/>
              <a:ext cx="1224800" cy="455157"/>
            </a:xfrm>
            <a:prstGeom prst="rect">
              <a:avLst/>
            </a:prstGeom>
            <a:grpFill/>
            <a:ln w="190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solidFill>
                    <a:srgbClr val="FF0000"/>
                  </a:solidFill>
                </a:rPr>
                <a:t>טמבור </a:t>
              </a:r>
              <a:r>
                <a:rPr lang="en-US" sz="2000" b="1" dirty="0">
                  <a:solidFill>
                    <a:srgbClr val="FF0000"/>
                  </a:solidFill>
                </a:rPr>
                <a:t>G</a:t>
              </a:r>
              <a:endParaRPr lang="he-IL" sz="2000" b="1" dirty="0">
                <a:solidFill>
                  <a:srgbClr val="FF0000"/>
                </a:solidFill>
              </a:endParaRPr>
            </a:p>
          </p:txBody>
        </p:sp>
      </p:grpSp>
      <p:grpSp>
        <p:nvGrpSpPr>
          <p:cNvPr id="6" name="קבוצה 5"/>
          <p:cNvGrpSpPr/>
          <p:nvPr/>
        </p:nvGrpSpPr>
        <p:grpSpPr>
          <a:xfrm>
            <a:off x="320773" y="3548346"/>
            <a:ext cx="5942030" cy="3047455"/>
            <a:chOff x="320773" y="3548346"/>
            <a:chExt cx="5942030" cy="3047455"/>
          </a:xfrm>
          <a:solidFill>
            <a:schemeClr val="tx1"/>
          </a:solidFill>
        </p:grpSpPr>
        <p:grpSp>
          <p:nvGrpSpPr>
            <p:cNvPr id="3" name="קבוצה 2"/>
            <p:cNvGrpSpPr/>
            <p:nvPr/>
          </p:nvGrpSpPr>
          <p:grpSpPr>
            <a:xfrm>
              <a:off x="320773" y="3548346"/>
              <a:ext cx="5942030" cy="2696935"/>
              <a:chOff x="320773" y="3548346"/>
              <a:chExt cx="5942030" cy="2696935"/>
            </a:xfrm>
            <a:grpFill/>
          </p:grpSpPr>
          <p:pic>
            <p:nvPicPr>
              <p:cNvPr id="5" name="תמונה 4"/>
              <p:cNvPicPr>
                <a:picLocks noChangeAspect="1"/>
              </p:cNvPicPr>
              <p:nvPr/>
            </p:nvPicPr>
            <p:blipFill>
              <a:blip r:embed="rId4"/>
              <a:stretch>
                <a:fillRect/>
              </a:stretch>
            </p:blipFill>
            <p:spPr>
              <a:xfrm>
                <a:off x="320773" y="3548346"/>
                <a:ext cx="5942030" cy="2696935"/>
              </a:xfrm>
              <a:prstGeom prst="rect">
                <a:avLst/>
              </a:prstGeom>
              <a:grpFill/>
            </p:spPr>
          </p:pic>
          <p:cxnSp>
            <p:nvCxnSpPr>
              <p:cNvPr id="15" name="מחבר ישר 14"/>
              <p:cNvCxnSpPr/>
              <p:nvPr/>
            </p:nvCxnSpPr>
            <p:spPr>
              <a:xfrm>
                <a:off x="1446960" y="4724944"/>
                <a:ext cx="1121168" cy="337784"/>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flipV="1">
                <a:off x="1446960" y="4724944"/>
                <a:ext cx="1121168" cy="319496"/>
              </a:xfrm>
              <a:prstGeom prst="line">
                <a:avLst/>
              </a:prstGeom>
              <a:grpFill/>
              <a:ln w="28575">
                <a:solidFill>
                  <a:schemeClr val="bg1"/>
                </a:solidFill>
              </a:ln>
            </p:spPr>
            <p:style>
              <a:lnRef idx="1">
                <a:schemeClr val="dk1"/>
              </a:lnRef>
              <a:fillRef idx="0">
                <a:schemeClr val="dk1"/>
              </a:fillRef>
              <a:effectRef idx="0">
                <a:schemeClr val="dk1"/>
              </a:effectRef>
              <a:fontRef idx="minor">
                <a:schemeClr val="tx1"/>
              </a:fontRef>
            </p:style>
          </p:cxnSp>
        </p:grpSp>
        <p:sp>
          <p:nvSpPr>
            <p:cNvPr id="17" name="מלבן 16"/>
            <p:cNvSpPr/>
            <p:nvPr/>
          </p:nvSpPr>
          <p:spPr>
            <a:xfrm>
              <a:off x="1446960" y="6248329"/>
              <a:ext cx="1213192" cy="347472"/>
            </a:xfrm>
            <a:prstGeom prst="rect">
              <a:avLst/>
            </a:prstGeom>
            <a:grp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000" b="1" dirty="0">
                  <a:solidFill>
                    <a:srgbClr val="FF0000"/>
                  </a:solidFill>
                </a:rPr>
                <a:t>קסט </a:t>
              </a:r>
              <a:r>
                <a:rPr lang="en-US" sz="2000" b="1" dirty="0">
                  <a:solidFill>
                    <a:srgbClr val="FF0000"/>
                  </a:solidFill>
                </a:rPr>
                <a:t>G</a:t>
              </a:r>
              <a:endParaRPr lang="he-IL" sz="2000" b="1" dirty="0">
                <a:solidFill>
                  <a:srgbClr val="FF0000"/>
                </a:solidFill>
              </a:endParaRPr>
            </a:p>
          </p:txBody>
        </p:sp>
      </p:grpSp>
      <p:pic>
        <p:nvPicPr>
          <p:cNvPr id="19"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56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360281" y="685165"/>
            <a:ext cx="2578735" cy="1325563"/>
          </a:xfrm>
        </p:spPr>
        <p:txBody>
          <a:bodyPr>
            <a:normAutofit fontScale="90000"/>
          </a:bodyPr>
          <a:lstStyle/>
          <a:p>
            <a:pPr algn="ctr"/>
            <a:r>
              <a:rPr lang="he-IL" b="1" dirty="0">
                <a:solidFill>
                  <a:schemeClr val="bg1"/>
                </a:solidFill>
                <a:effectLst>
                  <a:outerShdw blurRad="38100" dist="38100" dir="2700000" algn="tl">
                    <a:srgbClr val="000000">
                      <a:alpha val="43137"/>
                    </a:srgbClr>
                  </a:outerShdw>
                </a:effectLst>
              </a:rPr>
              <a:t>מבחני הפרים הנשארים בציר הזמן</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
            <a:ext cx="9360281" cy="6854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17607" y="4123789"/>
            <a:ext cx="2121409" cy="1200329"/>
          </a:xfrm>
          <a:prstGeom prst="rect">
            <a:avLst/>
          </a:prstGeom>
          <a:noFill/>
        </p:spPr>
        <p:txBody>
          <a:bodyPr wrap="square" rtlCol="1">
            <a:spAutoFit/>
          </a:bodyPr>
          <a:lstStyle/>
          <a:p>
            <a:pPr algn="r"/>
            <a:r>
              <a:rPr lang="he-IL" b="1" u="sng" dirty="0">
                <a:solidFill>
                  <a:srgbClr val="FF0000"/>
                </a:solidFill>
                <a:effectLst>
                  <a:outerShdw blurRad="38100" dist="38100" dir="2700000" algn="tl">
                    <a:srgbClr val="000000">
                      <a:alpha val="43137"/>
                    </a:srgbClr>
                  </a:outerShdw>
                </a:effectLst>
              </a:rPr>
              <a:t>324</a:t>
            </a:r>
            <a:r>
              <a:rPr lang="he-IL" b="1" dirty="0">
                <a:solidFill>
                  <a:schemeClr val="bg1"/>
                </a:solidFill>
                <a:effectLst>
                  <a:outerShdw blurRad="38100" dist="38100" dir="2700000" algn="tl">
                    <a:srgbClr val="000000">
                      <a:alpha val="43137"/>
                    </a:srgbClr>
                  </a:outerShdw>
                </a:effectLst>
              </a:rPr>
              <a:t> נקודות </a:t>
            </a:r>
            <a:r>
              <a:rPr lang="he-IL" b="1" dirty="0" err="1">
                <a:solidFill>
                  <a:schemeClr val="bg1"/>
                </a:solidFill>
                <a:effectLst>
                  <a:outerShdw blurRad="38100" dist="38100" dir="2700000" algn="tl">
                    <a:srgbClr val="000000">
                      <a:alpha val="43137"/>
                    </a:srgbClr>
                  </a:outerShdw>
                </a:effectLst>
              </a:rPr>
              <a:t>החמ"מ</a:t>
            </a:r>
            <a:r>
              <a:rPr lang="he-IL" b="1" dirty="0">
                <a:solidFill>
                  <a:schemeClr val="bg1"/>
                </a:solidFill>
                <a:effectLst>
                  <a:outerShdw blurRad="38100" dist="38100" dir="2700000" algn="tl">
                    <a:srgbClr val="000000">
                      <a:alpha val="43137"/>
                    </a:srgbClr>
                  </a:outerShdw>
                </a:effectLst>
              </a:rPr>
              <a:t> בגין מעבר בין שנת הבסיס</a:t>
            </a:r>
          </a:p>
          <a:p>
            <a:pPr algn="r"/>
            <a:r>
              <a:rPr lang="he-IL" b="1" dirty="0">
                <a:solidFill>
                  <a:schemeClr val="bg1"/>
                </a:solidFill>
                <a:effectLst>
                  <a:outerShdw blurRad="38100" dist="38100" dir="2700000" algn="tl">
                    <a:srgbClr val="000000">
                      <a:alpha val="43137"/>
                    </a:srgbClr>
                  </a:outerShdw>
                </a:effectLst>
              </a:rPr>
              <a:t>2010 ל-2015</a:t>
            </a:r>
          </a:p>
        </p:txBody>
      </p:sp>
      <p:pic>
        <p:nvPicPr>
          <p:cNvPr id="5"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797377" y="0"/>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79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207087" y="495754"/>
            <a:ext cx="2862270" cy="1463675"/>
          </a:xfrm>
        </p:spPr>
        <p:txBody>
          <a:bodyPr>
            <a:normAutofit fontScale="90000"/>
          </a:bodyPr>
          <a:lstStyle/>
          <a:p>
            <a:pPr algn="ctr"/>
            <a:r>
              <a:rPr lang="he-IL" b="1" dirty="0">
                <a:solidFill>
                  <a:schemeClr val="bg1"/>
                </a:solidFill>
              </a:rPr>
              <a:t>פרים חדשים/חוזרים</a:t>
            </a:r>
          </a:p>
        </p:txBody>
      </p:sp>
      <p:graphicFrame>
        <p:nvGraphicFramePr>
          <p:cNvPr id="3" name="תרשים 2"/>
          <p:cNvGraphicFramePr>
            <a:graphicFrameLocks/>
          </p:cNvGraphicFramePr>
          <p:nvPr>
            <p:extLst>
              <p:ext uri="{D42A27DB-BD31-4B8C-83A1-F6EECF244321}">
                <p14:modId xmlns:p14="http://schemas.microsoft.com/office/powerpoint/2010/main" val="3834786484"/>
              </p:ext>
            </p:extLst>
          </p:nvPr>
        </p:nvGraphicFramePr>
        <p:xfrm>
          <a:off x="6344816" y="3331030"/>
          <a:ext cx="5724540" cy="33963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תרשים 3"/>
          <p:cNvGraphicFramePr>
            <a:graphicFrameLocks/>
          </p:cNvGraphicFramePr>
          <p:nvPr>
            <p:extLst>
              <p:ext uri="{D42A27DB-BD31-4B8C-83A1-F6EECF244321}">
                <p14:modId xmlns:p14="http://schemas.microsoft.com/office/powerpoint/2010/main" val="860740790"/>
              </p:ext>
            </p:extLst>
          </p:nvPr>
        </p:nvGraphicFramePr>
        <p:xfrm>
          <a:off x="3895998" y="-137497"/>
          <a:ext cx="5311088" cy="3544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תרשים 4"/>
          <p:cNvGraphicFramePr>
            <a:graphicFrameLocks/>
          </p:cNvGraphicFramePr>
          <p:nvPr>
            <p:extLst>
              <p:ext uri="{D42A27DB-BD31-4B8C-83A1-F6EECF244321}">
                <p14:modId xmlns:p14="http://schemas.microsoft.com/office/powerpoint/2010/main" val="376781593"/>
              </p:ext>
            </p:extLst>
          </p:nvPr>
        </p:nvGraphicFramePr>
        <p:xfrm>
          <a:off x="116528" y="3406905"/>
          <a:ext cx="4541520" cy="3177541"/>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2">
            <a:extLst>
              <a:ext uri="{FF2B5EF4-FFF2-40B4-BE49-F238E27FC236}">
                <a16:creationId xmlns:a16="http://schemas.microsoft.com/office/drawing/2014/main" id="{8336FC70-6725-4404-BD5A-DD01180FD5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11122"/>
            <a:ext cx="1394623" cy="484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546228"/>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4676</TotalTime>
  <Words>801</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Gothic</vt:lpstr>
      <vt:lpstr>Symbol</vt:lpstr>
      <vt:lpstr>Wingdings</vt:lpstr>
      <vt:lpstr>Wingdings 3</vt:lpstr>
      <vt:lpstr>פרוסה</vt:lpstr>
      <vt:lpstr>לוח פרים – דצמבר 2022</vt:lpstr>
      <vt:lpstr>PowerPoint Presentation</vt:lpstr>
      <vt:lpstr>השוואה בין הלוחות – הפרש גנטי לפי התכונות</vt:lpstr>
      <vt:lpstr>פרי הג'נומיק</vt:lpstr>
      <vt:lpstr>התקדמות גנטית</vt:lpstr>
      <vt:lpstr>נשארו - 8 פרים נבחנים יציבות ועלייה </vt:lpstr>
      <vt:lpstr>PowerPoint Presentation</vt:lpstr>
      <vt:lpstr>מבחני הפרים הנשארים בציר הזמן</vt:lpstr>
      <vt:lpstr>פרים חדשים/חוזרים</vt:lpstr>
      <vt:lpstr>פר שיצא</vt:lpstr>
      <vt:lpstr>זרמת חו"ל – דצמבר 2022</vt:lpstr>
      <vt:lpstr>זרמות חו"ל – ממוינות</vt:lpstr>
      <vt:lpstr>בילי – אב לעגלים בחו"ל (נבחן בחו"ל)</vt:lpstr>
      <vt:lpstr>PowerPoint Presentation</vt:lpstr>
      <vt:lpstr>פרים מומלצים לעגלות  דצמבר 2022, דרוג חמ"מ</vt:lpstr>
      <vt:lpstr>PowerPoint Presentation</vt:lpstr>
      <vt:lpstr>זרמה ממוינת</vt:lpstr>
      <vt:lpstr>PowerPoint Presentation</vt:lpstr>
      <vt:lpstr>PowerPoint Presentation</vt:lpstr>
      <vt:lpstr>PowerPoint Presentation</vt:lpstr>
      <vt:lpstr>טעויות בהדפסה בלוח</vt:lpstr>
      <vt:lpstr>בהצלחה לכולנו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yoel</dc:creator>
  <cp:lastModifiedBy>Rachel</cp:lastModifiedBy>
  <cp:revision>182</cp:revision>
  <dcterms:created xsi:type="dcterms:W3CDTF">2019-11-27T04:07:37Z</dcterms:created>
  <dcterms:modified xsi:type="dcterms:W3CDTF">2022-12-22T11:10:43Z</dcterms:modified>
</cp:coreProperties>
</file>