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77" r:id="rId3"/>
    <p:sldId id="278" r:id="rId4"/>
    <p:sldId id="262" r:id="rId5"/>
    <p:sldId id="265" r:id="rId6"/>
    <p:sldId id="266" r:id="rId7"/>
    <p:sldId id="279" r:id="rId8"/>
    <p:sldId id="281" r:id="rId9"/>
    <p:sldId id="280" r:id="rId10"/>
    <p:sldId id="282" r:id="rId11"/>
    <p:sldId id="263" r:id="rId12"/>
    <p:sldId id="276" r:id="rId13"/>
    <p:sldId id="290" r:id="rId14"/>
    <p:sldId id="291" r:id="rId15"/>
    <p:sldId id="292" r:id="rId16"/>
    <p:sldId id="294" r:id="rId17"/>
    <p:sldId id="295" r:id="rId18"/>
    <p:sldId id="275" r:id="rId19"/>
    <p:sldId id="267" r:id="rId20"/>
    <p:sldId id="296" r:id="rId21"/>
    <p:sldId id="272" r:id="rId22"/>
    <p:sldId id="273" r:id="rId23"/>
    <p:sldId id="270" r:id="rId24"/>
    <p:sldId id="283" r:id="rId25"/>
    <p:sldId id="284" r:id="rId26"/>
    <p:sldId id="285" r:id="rId27"/>
    <p:sldId id="287" r:id="rId28"/>
    <p:sldId id="297" r:id="rId29"/>
    <p:sldId id="286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33CCFF"/>
    <a:srgbClr val="6666FF"/>
    <a:srgbClr val="3366FF"/>
    <a:srgbClr val="FF9900"/>
    <a:srgbClr val="669900"/>
    <a:srgbClr val="CCCC00"/>
    <a:srgbClr val="FFCC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סגנון כהה 1 - הדגשה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סגנון כהה 1 - הדגשה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סגנון כה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סגנון כהה 1 - הדגשה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86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2011\home_folder$\yoel\&#1513;&#1512;&#1493;&#1514;\&#1488;&#1505;&#1508;&#1493;&#1514;\&#1504;&#1514;&#1493;&#1504;&#1497;&#1501;%20&#1500;&#1488;&#1505;&#1497;&#1508;&#1492;%20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2011\home_folder$\yoel\&#1513;&#1512;&#1493;&#1514;\&#1488;&#1505;&#1508;&#1493;&#1514;\&#1504;&#1514;&#1493;&#1504;&#1497;&#1501;%20&#1500;&#1488;&#1505;&#1497;&#1508;&#1492;%202013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77029824968942"/>
          <c:y val="3.4648045274548352E-2"/>
          <c:w val="0.83311348346135172"/>
          <c:h val="0.69520312314204202"/>
        </c:manualLayout>
      </c:layout>
      <c:lineChart>
        <c:grouping val="standard"/>
        <c:varyColors val="0"/>
        <c:ser>
          <c:idx val="0"/>
          <c:order val="0"/>
          <c:tx>
            <c:v>שיעור פסילה טרי</c:v>
          </c:tx>
          <c:spPr>
            <a:ln w="762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'מעבדה ופסילות'!$N$4:$N$15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'מעבדה ופסילות'!$B$4:$B$15</c:f>
              <c:numCache>
                <c:formatCode>0.0</c:formatCode>
                <c:ptCount val="12"/>
                <c:pt idx="0">
                  <c:v>2.7</c:v>
                </c:pt>
                <c:pt idx="1">
                  <c:v>2.2000000000000002</c:v>
                </c:pt>
                <c:pt idx="2">
                  <c:v>3</c:v>
                </c:pt>
                <c:pt idx="3">
                  <c:v>4.5999999999999996</c:v>
                </c:pt>
                <c:pt idx="4">
                  <c:v>8.6</c:v>
                </c:pt>
                <c:pt idx="5">
                  <c:v>7.6</c:v>
                </c:pt>
                <c:pt idx="6">
                  <c:v>8.4</c:v>
                </c:pt>
                <c:pt idx="7">
                  <c:v>8.9</c:v>
                </c:pt>
                <c:pt idx="8">
                  <c:v>7.6</c:v>
                </c:pt>
                <c:pt idx="9">
                  <c:v>7.3</c:v>
                </c:pt>
                <c:pt idx="10">
                  <c:v>10.9</c:v>
                </c:pt>
                <c:pt idx="11">
                  <c:v>7.6</c:v>
                </c:pt>
              </c:numCache>
            </c:numRef>
          </c:val>
          <c:smooth val="0"/>
        </c:ser>
        <c:ser>
          <c:idx val="1"/>
          <c:order val="1"/>
          <c:tx>
            <c:v>שיעור פסילה לאחר הקפאה</c:v>
          </c:tx>
          <c:spPr>
            <a:ln w="762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'מעבדה ופסילות'!$N$4:$N$15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'מעבדה ופסילות'!$A$4:$A$15</c:f>
              <c:numCache>
                <c:formatCode>0.0</c:formatCode>
                <c:ptCount val="12"/>
                <c:pt idx="0">
                  <c:v>4.5</c:v>
                </c:pt>
                <c:pt idx="1">
                  <c:v>2.2999999999999998</c:v>
                </c:pt>
                <c:pt idx="2">
                  <c:v>1.6</c:v>
                </c:pt>
                <c:pt idx="3">
                  <c:v>6.6</c:v>
                </c:pt>
                <c:pt idx="4">
                  <c:v>4.9000000000000004</c:v>
                </c:pt>
                <c:pt idx="5">
                  <c:v>4.0999999999999996</c:v>
                </c:pt>
                <c:pt idx="6">
                  <c:v>2</c:v>
                </c:pt>
                <c:pt idx="7">
                  <c:v>5.8</c:v>
                </c:pt>
                <c:pt idx="8">
                  <c:v>2.4</c:v>
                </c:pt>
                <c:pt idx="9">
                  <c:v>1.5</c:v>
                </c:pt>
                <c:pt idx="10">
                  <c:v>1.6</c:v>
                </c:pt>
                <c:pt idx="11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6448"/>
        <c:axId val="6937984"/>
      </c:lineChart>
      <c:catAx>
        <c:axId val="69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he-IL"/>
          </a:p>
        </c:txPr>
        <c:crossAx val="6937984"/>
        <c:crosses val="autoZero"/>
        <c:auto val="1"/>
        <c:lblAlgn val="ctr"/>
        <c:lblOffset val="100"/>
        <c:noMultiLvlLbl val="0"/>
      </c:catAx>
      <c:valAx>
        <c:axId val="6937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he-IL" sz="2400"/>
                  <a:t>אחוזי פסילה במעבדה</a:t>
                </a:r>
              </a:p>
            </c:rich>
          </c:tx>
          <c:layout>
            <c:manualLayout>
              <c:xMode val="edge"/>
              <c:yMode val="edge"/>
              <c:x val="6.4047516922280711E-3"/>
              <c:y val="0.1306525902197087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he-IL"/>
          </a:p>
        </c:txPr>
        <c:crossAx val="6936448"/>
        <c:crosses val="autoZero"/>
        <c:crossBetween val="between"/>
      </c:valAx>
      <c:spPr>
        <a:solidFill>
          <a:srgbClr val="FFFFFF"/>
        </a:solidFill>
      </c:spPr>
    </c:plotArea>
    <c:legend>
      <c:legendPos val="l"/>
      <c:layout>
        <c:manualLayout>
          <c:xMode val="edge"/>
          <c:yMode val="edge"/>
          <c:x val="8.8115209421175428E-2"/>
          <c:y val="3.4076593332941489E-2"/>
          <c:w val="0.80031865146296877"/>
          <c:h val="0.10028925703872577"/>
        </c:manualLayout>
      </c:layout>
      <c:overlay val="0"/>
      <c:txPr>
        <a:bodyPr/>
        <a:lstStyle/>
        <a:p>
          <a:pPr>
            <a:defRPr sz="2000"/>
          </a:pPr>
          <a:endParaRPr lang="he-IL"/>
        </a:p>
      </c:txPr>
    </c:legend>
    <c:plotVisOnly val="1"/>
    <c:dispBlanksAs val="gap"/>
    <c:showDLblsOverMax val="0"/>
  </c:chart>
  <c:spPr>
    <a:solidFill>
      <a:srgbClr val="33CCFF"/>
    </a:solidFill>
  </c:spPr>
  <c:txPr>
    <a:bodyPr/>
    <a:lstStyle/>
    <a:p>
      <a:pPr>
        <a:defRPr sz="1600" b="1"/>
      </a:pPr>
      <a:endParaRPr lang="he-I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33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33CC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גיליון1!$A$2:$B$9</c:f>
              <c:multiLvlStrCache>
                <c:ptCount val="8"/>
                <c:lvl>
                  <c:pt idx="0">
                    <c:v>BLV</c:v>
                  </c:pt>
                  <c:pt idx="1">
                    <c:v>מחלות</c:v>
                  </c:pt>
                  <c:pt idx="2">
                    <c:v>שבר</c:v>
                  </c:pt>
                  <c:pt idx="3">
                    <c:v>מבחן</c:v>
                  </c:pt>
                  <c:pt idx="4">
                    <c:v>סיום בנק</c:v>
                  </c:pt>
                  <c:pt idx="5">
                    <c:v>ועדת טיפוח</c:v>
                  </c:pt>
                  <c:pt idx="6">
                    <c:v>מין וזרמה</c:v>
                  </c:pt>
                  <c:pt idx="7">
                    <c:v>אי אימות</c:v>
                  </c:pt>
                </c:lvl>
                <c:lvl>
                  <c:pt idx="0">
                    <c:v>מחלות  (37.1%)</c:v>
                  </c:pt>
                  <c:pt idx="3">
                    <c:v>ברור (54.3%)</c:v>
                  </c:pt>
                  <c:pt idx="6">
                    <c:v>אילוץ (8.6%)</c:v>
                  </c:pt>
                </c:lvl>
              </c:multiLvlStrCache>
            </c:multiLvlStrRef>
          </c:cat>
          <c:val>
            <c:numRef>
              <c:f>גיליון1!$C$2:$C$9</c:f>
              <c:numCache>
                <c:formatCode>General</c:formatCode>
                <c:ptCount val="8"/>
                <c:pt idx="0">
                  <c:v>14</c:v>
                </c:pt>
                <c:pt idx="1">
                  <c:v>8</c:v>
                </c:pt>
                <c:pt idx="2">
                  <c:v>4</c:v>
                </c:pt>
                <c:pt idx="3">
                  <c:v>21</c:v>
                </c:pt>
                <c:pt idx="4">
                  <c:v>15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5822592"/>
        <c:axId val="115824128"/>
      </c:barChart>
      <c:catAx>
        <c:axId val="115822592"/>
        <c:scaling>
          <c:orientation val="minMax"/>
        </c:scaling>
        <c:delete val="0"/>
        <c:axPos val="b"/>
        <c:majorTickMark val="out"/>
        <c:minorTickMark val="none"/>
        <c:tickLblPos val="nextTo"/>
        <c:crossAx val="115824128"/>
        <c:crosses val="autoZero"/>
        <c:auto val="1"/>
        <c:lblAlgn val="ctr"/>
        <c:lblOffset val="100"/>
        <c:noMultiLvlLbl val="0"/>
      </c:catAx>
      <c:valAx>
        <c:axId val="115824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82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0000"/>
                </a:solidFill>
              </a:defRPr>
            </a:pPr>
            <a:r>
              <a:rPr lang="he-IL" sz="2800">
                <a:solidFill>
                  <a:srgbClr val="FF0000"/>
                </a:solidFill>
              </a:rPr>
              <a:t>יציאה מהאתרים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3CC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גיליון1!$A$12:$A$15</c:f>
              <c:strCache>
                <c:ptCount val="4"/>
                <c:pt idx="0">
                  <c:v>גבע (15.7%)</c:v>
                </c:pt>
                <c:pt idx="1">
                  <c:v>אילניה (1.4%)</c:v>
                </c:pt>
                <c:pt idx="2">
                  <c:v>משק אם (4.3%)</c:v>
                </c:pt>
                <c:pt idx="3">
                  <c:v>פרייה (78.6%)</c:v>
                </c:pt>
              </c:strCache>
            </c:strRef>
          </c:cat>
          <c:val>
            <c:numRef>
              <c:f>גיליון1!$B$12:$B$15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3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52416"/>
        <c:axId val="115853952"/>
      </c:barChart>
      <c:catAx>
        <c:axId val="115852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he-IL"/>
          </a:p>
        </c:txPr>
        <c:crossAx val="115853952"/>
        <c:crosses val="autoZero"/>
        <c:auto val="1"/>
        <c:lblAlgn val="ctr"/>
        <c:lblOffset val="100"/>
        <c:noMultiLvlLbl val="0"/>
      </c:catAx>
      <c:valAx>
        <c:axId val="115853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85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2750373415299523E-2"/>
          <c:y val="5.1400554097404488E-2"/>
          <c:w val="0.94429739288227232"/>
          <c:h val="0.81097198350510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המלטות!$B$3</c:f>
              <c:strCache>
                <c:ptCount val="1"/>
                <c:pt idx="0">
                  <c:v>המלטות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62</a:t>
                    </a:r>
                    <a:r>
                      <a:rPr lang="he-IL" sz="2400"/>
                      <a:t>,</a:t>
                    </a:r>
                    <a:r>
                      <a:rPr lang="en-US" sz="2400"/>
                      <a:t>299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46884004082822983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66</a:t>
                    </a:r>
                    <a:r>
                      <a:rPr lang="he-IL" sz="2400"/>
                      <a:t>,</a:t>
                    </a:r>
                    <a:r>
                      <a:rPr lang="en-US" sz="2400"/>
                      <a:t>085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48369714202391367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67</a:t>
                    </a:r>
                    <a:r>
                      <a:rPr lang="he-IL" sz="2400"/>
                      <a:t>,</a:t>
                    </a:r>
                    <a:r>
                      <a:rPr lang="en-US" sz="2400"/>
                      <a:t>115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המלטות!$A$4:$A$6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המלטות!$B$4:$B$6</c:f>
              <c:numCache>
                <c:formatCode>General</c:formatCode>
                <c:ptCount val="3"/>
                <c:pt idx="0">
                  <c:v>62299</c:v>
                </c:pt>
                <c:pt idx="1">
                  <c:v>66085</c:v>
                </c:pt>
                <c:pt idx="2">
                  <c:v>67115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56995200"/>
        <c:axId val="57013760"/>
      </c:barChart>
      <c:lineChart>
        <c:grouping val="standard"/>
        <c:varyColors val="0"/>
        <c:ser>
          <c:idx val="1"/>
          <c:order val="1"/>
          <c:tx>
            <c:strRef>
              <c:f>המלטות!$C$3</c:f>
              <c:strCache>
                <c:ptCount val="1"/>
                <c:pt idx="0">
                  <c:v>הז' 1 עגלות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Pt>
            <c:idx val="2"/>
            <c:bubble3D val="0"/>
            <c:spPr>
              <a:ln w="63500"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6.6666666666666638E-2"/>
                  <c:y val="-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23</a:t>
                    </a:r>
                    <a:r>
                      <a:rPr lang="he-IL" sz="1800"/>
                      <a:t>,</a:t>
                    </a:r>
                    <a:r>
                      <a:rPr lang="en-US" sz="1800"/>
                      <a:t>716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66666666666666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23</a:t>
                    </a:r>
                    <a:r>
                      <a:rPr lang="he-IL" sz="1800"/>
                      <a:t>,</a:t>
                    </a:r>
                    <a:r>
                      <a:rPr lang="en-US" sz="1800"/>
                      <a:t>923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666666666666666E-2"/>
                  <c:y val="-5.5555555555555566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25</a:t>
                    </a:r>
                    <a:r>
                      <a:rPr lang="he-IL" sz="1800"/>
                      <a:t>,</a:t>
                    </a:r>
                    <a:r>
                      <a:rPr lang="en-US" sz="1800"/>
                      <a:t>461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המלטות!$A$4:$A$6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המלטות!$C$4:$C$6</c:f>
              <c:numCache>
                <c:formatCode>General</c:formatCode>
                <c:ptCount val="3"/>
                <c:pt idx="0">
                  <c:v>23716</c:v>
                </c:pt>
                <c:pt idx="1">
                  <c:v>23923</c:v>
                </c:pt>
                <c:pt idx="2">
                  <c:v>25461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55040"/>
        <c:axId val="57015680"/>
      </c:lineChart>
      <c:catAx>
        <c:axId val="5699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he-IL"/>
          </a:p>
        </c:txPr>
        <c:crossAx val="57013760"/>
        <c:crosses val="autoZero"/>
        <c:auto val="1"/>
        <c:lblAlgn val="ctr"/>
        <c:lblOffset val="100"/>
        <c:noMultiLvlLbl val="0"/>
      </c:catAx>
      <c:valAx>
        <c:axId val="57013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he-IL"/>
          </a:p>
        </c:txPr>
        <c:crossAx val="56995200"/>
        <c:crosses val="autoZero"/>
        <c:crossBetween val="between"/>
      </c:valAx>
      <c:valAx>
        <c:axId val="570156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he-IL"/>
          </a:p>
        </c:txPr>
        <c:crossAx val="57255040"/>
        <c:crosses val="max"/>
        <c:crossBetween val="between"/>
      </c:valAx>
      <c:catAx>
        <c:axId val="57255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01568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"/>
          <c:y val="1.8134660250801987E-2"/>
          <c:w val="0.34575"/>
          <c:h val="0.2446201516477107"/>
        </c:manualLayout>
      </c:layout>
      <c:overlay val="0"/>
      <c:txPr>
        <a:bodyPr/>
        <a:lstStyle/>
        <a:p>
          <a:pPr>
            <a:defRPr sz="20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he-I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125086630586019"/>
          <c:y val="5.1400477919607376E-2"/>
          <c:w val="0.81263550081736946"/>
          <c:h val="0.70373150546625429"/>
        </c:manualLayout>
      </c:layout>
      <c:lineChart>
        <c:grouping val="standard"/>
        <c:varyColors val="0"/>
        <c:ser>
          <c:idx val="0"/>
          <c:order val="0"/>
          <c:tx>
            <c:strRef>
              <c:f>'הזרעת עגלות'!$A$6</c:f>
              <c:strCache>
                <c:ptCount val="1"/>
                <c:pt idx="0">
                  <c:v>2010</c:v>
                </c:pt>
              </c:strCache>
            </c:strRef>
          </c:tx>
          <c:spPr>
            <a:ln w="5715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'הזרעת עגלות'!$B$5:$M$5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'הזרעת עגלות'!$B$6:$M$6</c:f>
              <c:numCache>
                <c:formatCode>General</c:formatCode>
                <c:ptCount val="12"/>
                <c:pt idx="0">
                  <c:v>2297</c:v>
                </c:pt>
                <c:pt idx="1">
                  <c:v>1951</c:v>
                </c:pt>
                <c:pt idx="2">
                  <c:v>2727</c:v>
                </c:pt>
                <c:pt idx="3">
                  <c:v>4026</c:v>
                </c:pt>
                <c:pt idx="4">
                  <c:v>3996</c:v>
                </c:pt>
                <c:pt idx="5">
                  <c:v>3604</c:v>
                </c:pt>
                <c:pt idx="6">
                  <c:v>2733</c:v>
                </c:pt>
                <c:pt idx="7">
                  <c:v>2428</c:v>
                </c:pt>
                <c:pt idx="8">
                  <c:v>2617</c:v>
                </c:pt>
                <c:pt idx="9">
                  <c:v>3552</c:v>
                </c:pt>
                <c:pt idx="10">
                  <c:v>3434</c:v>
                </c:pt>
                <c:pt idx="11">
                  <c:v>3412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'הזרעת עגלות'!$A$7</c:f>
              <c:strCache>
                <c:ptCount val="1"/>
                <c:pt idx="0">
                  <c:v>2011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'הזרעת עגלות'!$B$5:$M$5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'הזרעת עגלות'!$B$7:$M$7</c:f>
              <c:numCache>
                <c:formatCode>General</c:formatCode>
                <c:ptCount val="12"/>
                <c:pt idx="0">
                  <c:v>2903</c:v>
                </c:pt>
                <c:pt idx="1">
                  <c:v>2291</c:v>
                </c:pt>
                <c:pt idx="2">
                  <c:v>2761</c:v>
                </c:pt>
                <c:pt idx="3">
                  <c:v>3424</c:v>
                </c:pt>
                <c:pt idx="4">
                  <c:v>4153</c:v>
                </c:pt>
                <c:pt idx="5">
                  <c:v>3618</c:v>
                </c:pt>
                <c:pt idx="6">
                  <c:v>3049</c:v>
                </c:pt>
                <c:pt idx="7">
                  <c:v>2664</c:v>
                </c:pt>
                <c:pt idx="8">
                  <c:v>2602</c:v>
                </c:pt>
                <c:pt idx="9">
                  <c:v>3102</c:v>
                </c:pt>
                <c:pt idx="10">
                  <c:v>3398</c:v>
                </c:pt>
                <c:pt idx="11">
                  <c:v>3065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'הזרעת עגלות'!$A$8</c:f>
              <c:strCache>
                <c:ptCount val="1"/>
                <c:pt idx="0">
                  <c:v>2012</c:v>
                </c:pt>
              </c:strCache>
            </c:strRef>
          </c:tx>
          <c:spPr>
            <a:ln w="57150">
              <a:solidFill>
                <a:srgbClr val="000000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'הזרעת עגלות'!$B$5:$M$5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'הזרעת עגלות'!$B$8:$M$8</c:f>
              <c:numCache>
                <c:formatCode>General</c:formatCode>
                <c:ptCount val="12"/>
                <c:pt idx="0">
                  <c:v>2579</c:v>
                </c:pt>
                <c:pt idx="1">
                  <c:v>2557</c:v>
                </c:pt>
                <c:pt idx="2">
                  <c:v>3387</c:v>
                </c:pt>
                <c:pt idx="3">
                  <c:v>4382</c:v>
                </c:pt>
                <c:pt idx="4">
                  <c:v>4656</c:v>
                </c:pt>
                <c:pt idx="5">
                  <c:v>3836</c:v>
                </c:pt>
                <c:pt idx="6">
                  <c:v>2687</c:v>
                </c:pt>
                <c:pt idx="7">
                  <c:v>2380</c:v>
                </c:pt>
                <c:pt idx="8">
                  <c:v>2629</c:v>
                </c:pt>
                <c:pt idx="9">
                  <c:v>3511</c:v>
                </c:pt>
                <c:pt idx="10">
                  <c:v>3479</c:v>
                </c:pt>
                <c:pt idx="11">
                  <c:v>3152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12320"/>
        <c:axId val="57514624"/>
      </c:lineChart>
      <c:catAx>
        <c:axId val="5751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514624"/>
        <c:crosses val="autoZero"/>
        <c:auto val="1"/>
        <c:lblAlgn val="ctr"/>
        <c:lblOffset val="100"/>
        <c:noMultiLvlLbl val="0"/>
      </c:catAx>
      <c:valAx>
        <c:axId val="57514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e-IL"/>
                  <a:t>מס' הזרעות</a:t>
                </a:r>
              </a:p>
            </c:rich>
          </c:tx>
          <c:layout>
            <c:manualLayout>
              <c:xMode val="edge"/>
              <c:yMode val="edge"/>
              <c:x val="0"/>
              <c:y val="0.2838841493245389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75123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36175279466302684"/>
          <c:y val="0.38831284828001567"/>
          <c:w val="0.16983333333333334"/>
          <c:h val="0.318319116360454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he-I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4C4AE2-9862-44CF-9EEA-0517B73C1A01}" type="datetimeFigureOut">
              <a:rPr lang="he-IL" smtClean="0"/>
              <a:t>ט"ו/סיון/תשע"ג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211AC2-2E80-4468-A64A-4718215D84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371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AC2-2E80-4468-A64A-4718215D8465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408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D3C80-D1B5-42E3-A803-B165CEF94C71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4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49E0-7E52-4F7A-8DEB-3606EA8D10F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3D60-1FC4-492C-A91A-A441887FB74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8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0" y="2844800"/>
            <a:ext cx="8991600" cy="2565400"/>
            <a:chOff x="0" y="1640"/>
            <a:chExt cx="5664" cy="1616"/>
          </a:xfrm>
        </p:grpSpPr>
        <p:pic>
          <p:nvPicPr>
            <p:cNvPr id="5" name="Picture 12" descr="ypp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" y="1640"/>
              <a:ext cx="2595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teallin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36" b="-3470"/>
            <a:stretch>
              <a:fillRect/>
            </a:stretch>
          </p:blipFill>
          <p:spPr bwMode="auto">
            <a:xfrm>
              <a:off x="0" y="2852"/>
              <a:ext cx="323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77200" cy="1143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86400"/>
            <a:ext cx="5257800" cy="1371600"/>
          </a:xfrm>
        </p:spPr>
        <p:txBody>
          <a:bodyPr/>
          <a:lstStyle>
            <a:lvl1pPr marL="0" indent="0" algn="ctr">
              <a:buFont typeface="Arial" charset="0"/>
              <a:buNone/>
              <a:defRPr b="1" i="1">
                <a:solidFill>
                  <a:srgbClr val="FFCC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700B2-06E4-4120-AB72-BB6B0CFFE9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3518-AAF3-40C0-B268-AC5DF4ACA6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31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77F5F-50F0-4116-B383-0BC1075592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6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5D406-F091-47A1-85AA-B0FCC285A1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82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4CD4-ED53-4B25-82CF-B856E45861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5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3E68-4D55-4067-A0DE-BB951FD91A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7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7CEC0-03FC-41D4-B9F3-275CBBACD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1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2928-B37D-4AFB-BA2D-B2613936FC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0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1DE0-48C3-4162-86C7-E5CBBDFED7FD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2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5FD9-DA52-4454-8756-976823580A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4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36E24-1D91-4B32-9A39-E6B5427808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9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A0AA5-73D7-47F1-AF8F-0485A54DA2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8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8B61-CBDD-41F1-826E-1A8AEECD18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12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98D2-00F0-437A-9505-617CB3C14A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43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BE68-774B-41D7-B868-E3757F3BB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124A5-CDAC-4679-81FC-FBC6B3F2A87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3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B5E0-C52C-414A-84AE-15B4DABA53E9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0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35A0-2E73-42C0-B464-C3A855A0A777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0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52D10-4CAC-4E29-9830-3F8DDB7E593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86F5-364D-4045-BD52-C04554AC7C9B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0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4E34-FD79-48D1-B7DE-EE60D7E6605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B117-1B1D-41BE-8C48-86ED805F6EA1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12F37-B598-4C69-9686-8DBF63275EF2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תמונה 3" descr="sio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4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 userDrawn="1"/>
        </p:nvGrpSpPr>
        <p:grpSpPr bwMode="auto">
          <a:xfrm>
            <a:off x="-23813" y="5105400"/>
            <a:ext cx="9167813" cy="1495425"/>
            <a:chOff x="-15" y="3216"/>
            <a:chExt cx="5775" cy="942"/>
          </a:xfrm>
        </p:grpSpPr>
        <p:pic>
          <p:nvPicPr>
            <p:cNvPr id="1032" name="Picture 12" descr="ypplogo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3216"/>
              <a:ext cx="1512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3" descr="tealline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" y="3930"/>
              <a:ext cx="433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9D58131-08A9-4CAB-88AF-084F81D8300B}" type="slidenum">
              <a:rPr lang="en-US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4875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9pPr>
    </p:titleStyle>
    <p:bodyStyle>
      <a:lvl1pPr marL="457200" indent="-457200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pitchFamily="34" charset="0"/>
        <a:buChar char="►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60425" indent="-288925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Char char="–"/>
        <a:defRPr sz="3200">
          <a:solidFill>
            <a:schemeClr val="tx1"/>
          </a:solidFill>
          <a:latin typeface="+mn-lt"/>
        </a:defRPr>
      </a:lvl2pPr>
      <a:lvl3pPr marL="1196975" indent="-222250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546225" indent="-234950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Char char="–"/>
        <a:defRPr sz="2400">
          <a:solidFill>
            <a:schemeClr val="tx1"/>
          </a:solidFill>
          <a:latin typeface="+mn-lt"/>
        </a:defRPr>
      </a:lvl4pPr>
      <a:lvl5pPr marL="1882775" indent="-222250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5pPr>
      <a:lvl6pPr marL="2339975" indent="-222250" algn="l" rtl="0" fontAlgn="base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6pPr>
      <a:lvl7pPr marL="2797175" indent="-222250" algn="l" rtl="0" fontAlgn="base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7pPr>
      <a:lvl8pPr marL="3254375" indent="-222250" algn="l" rtl="0" fontAlgn="base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8pPr>
      <a:lvl9pPr marL="3711575" indent="-222250" algn="l" rtl="0" fontAlgn="base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5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ipl.arsusda.gov/Genotype/cur_density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he-IL" sz="6000" b="1" dirty="0" smtClean="0"/>
              <a:t>דו"ח מקצועי</a:t>
            </a:r>
            <a:endParaRPr lang="he-IL" sz="60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6400800" cy="4032448"/>
          </a:xfrm>
        </p:spPr>
        <p:txBody>
          <a:bodyPr/>
          <a:lstStyle/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smtClean="0"/>
              <a:t>ייצור זרמה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smtClean="0"/>
              <a:t>פרייה ועגלים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smtClean="0"/>
              <a:t>ההיבט הגנטי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smtClean="0"/>
              <a:t>פוריות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err="1" smtClean="0"/>
              <a:t>ג'נומיק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27860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-53806"/>
            <a:ext cx="8229600" cy="530478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סיבות יציאה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6372200" y="476672"/>
            <a:ext cx="1728192" cy="151216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solidFill>
                  <a:srgbClr val="FFFF00"/>
                </a:solidFill>
              </a:rPr>
              <a:t>70 פרים</a:t>
            </a:r>
            <a:endParaRPr lang="he-IL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025726"/>
              </p:ext>
            </p:extLst>
          </p:nvPr>
        </p:nvGraphicFramePr>
        <p:xfrm>
          <a:off x="539552" y="476672"/>
          <a:ext cx="7848872" cy="364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106925"/>
              </p:ext>
            </p:extLst>
          </p:nvPr>
        </p:nvGraphicFramePr>
        <p:xfrm>
          <a:off x="2483768" y="4005064"/>
          <a:ext cx="4392488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0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he-IL" sz="8800" b="1" dirty="0" smtClean="0"/>
              <a:t>ההיבט הגנטי</a:t>
            </a:r>
            <a:endParaRPr lang="he-IL" sz="8800" b="1" dirty="0"/>
          </a:p>
        </p:txBody>
      </p:sp>
    </p:spTree>
    <p:extLst>
      <p:ext uri="{BB962C8B-B14F-4D97-AF65-F5344CB8AC3E}">
        <p14:creationId xmlns:p14="http://schemas.microsoft.com/office/powerpoint/2010/main" val="9093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331640" y="301591"/>
            <a:ext cx="61654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he-IL" sz="3600" b="1" dirty="0">
                <a:cs typeface="Times New Roman" pitchFamily="18" charset="0"/>
              </a:rPr>
              <a:t>התקדמות ק"ג חלב מתוקן ל 305 יום</a:t>
            </a:r>
            <a:r>
              <a:rPr lang="he-IL" dirty="0">
                <a:cs typeface="Times New Roman" pitchFamily="18" charset="0"/>
              </a:rPr>
              <a:t>.</a:t>
            </a:r>
            <a:endParaRPr lang="en-US" sz="2800" dirty="0"/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08806"/>
              </p:ext>
            </p:extLst>
          </p:nvPr>
        </p:nvGraphicFramePr>
        <p:xfrm>
          <a:off x="-47625" y="857250"/>
          <a:ext cx="9294813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גליון עבודה" r:id="rId4" imgW="9296384" imgH="4276828" progId="Excel.Sheet.8">
                  <p:embed/>
                </p:oleObj>
              </mc:Choice>
              <mc:Fallback>
                <p:oleObj name="גליון עבודה" r:id="rId4" imgW="9296384" imgH="427682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857250"/>
                        <a:ext cx="9294813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-36512" y="4870752"/>
            <a:ext cx="925252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he-IL" sz="2400" b="1" dirty="0">
                <a:cs typeface="Times New Roman" pitchFamily="18" charset="0"/>
              </a:rPr>
              <a:t>עליית החלב  ב- 2,864 ק"ג, מהם 1,717 סביבתי ו 1,148 תרומה גנטית (=40</a:t>
            </a:r>
            <a:r>
              <a:rPr lang="he-IL" sz="2400" b="1" dirty="0" smtClean="0">
                <a:cs typeface="Times New Roman" pitchFamily="18" charset="0"/>
              </a:rPr>
              <a:t>%)</a:t>
            </a:r>
          </a:p>
          <a:p>
            <a:pPr algn="ctr">
              <a:defRPr/>
            </a:pPr>
            <a:r>
              <a:rPr lang="he-IL" sz="2400" b="1" dirty="0" smtClean="0">
                <a:cs typeface="Times New Roman" pitchFamily="18" charset="0"/>
              </a:rPr>
              <a:t>כללי = התקדמות של כ- 140 ק"ג לשנה </a:t>
            </a:r>
            <a:endParaRPr lang="he-IL" sz="2400" b="1" dirty="0"/>
          </a:p>
        </p:txBody>
      </p:sp>
      <p:sp>
        <p:nvSpPr>
          <p:cNvPr id="3" name="מלבן מעוגל 2"/>
          <p:cNvSpPr/>
          <p:nvPr/>
        </p:nvSpPr>
        <p:spPr>
          <a:xfrm>
            <a:off x="4572000" y="1700213"/>
            <a:ext cx="1655763" cy="2305050"/>
          </a:xfrm>
          <a:prstGeom prst="round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he-IL" b="1" dirty="0">
                <a:solidFill>
                  <a:srgbClr val="FF0000"/>
                </a:solidFill>
              </a:rPr>
              <a:t>שנות הרפורמה</a:t>
            </a:r>
          </a:p>
        </p:txBody>
      </p:sp>
    </p:spTree>
    <p:extLst>
      <p:ext uri="{BB962C8B-B14F-4D97-AF65-F5344CB8AC3E}">
        <p14:creationId xmlns:p14="http://schemas.microsoft.com/office/powerpoint/2010/main" val="1484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763688" y="282387"/>
            <a:ext cx="5739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he-IL" sz="3200" b="1" dirty="0">
                <a:cs typeface="Times New Roman" pitchFamily="18" charset="0"/>
              </a:rPr>
              <a:t>התקדמות אחוז שומן מתוקן ל 305 יום</a:t>
            </a:r>
            <a:endParaRPr lang="en-US" sz="3200" b="1" dirty="0"/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46489"/>
              </p:ext>
            </p:extLst>
          </p:nvPr>
        </p:nvGraphicFramePr>
        <p:xfrm>
          <a:off x="-26988" y="857250"/>
          <a:ext cx="915352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גליון עבודה" r:id="rId4" imgW="9153620" imgH="4190989" progId="Excel.Sheet.8">
                  <p:embed/>
                </p:oleObj>
              </mc:Choice>
              <mc:Fallback>
                <p:oleObj name="גליון עבודה" r:id="rId4" imgW="9153620" imgH="419098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857250"/>
                        <a:ext cx="9153526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5496" y="4941168"/>
            <a:ext cx="9036496" cy="8318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he-IL" sz="2400" b="1" dirty="0"/>
              <a:t>אחוז השומן עלה ב-0.5% משנת 1990 ו- 0.6% משנת המינימום 1991 0.34% - סביבתי, 0.16% - גנטי (=32%).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1331913" y="1628775"/>
            <a:ext cx="360362" cy="2592388"/>
          </a:xfrm>
          <a:prstGeom prst="roundRect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07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051720" y="230079"/>
            <a:ext cx="4860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he-IL" sz="3600" b="1" dirty="0">
                <a:cs typeface="Times New Roman" pitchFamily="18" charset="0"/>
              </a:rPr>
              <a:t>אחוז חלבון מתוקן ל 305 יום</a:t>
            </a:r>
            <a:endParaRPr lang="en-US" sz="3600" b="1" dirty="0"/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111452"/>
              </p:ext>
            </p:extLst>
          </p:nvPr>
        </p:nvGraphicFramePr>
        <p:xfrm>
          <a:off x="57150" y="1052513"/>
          <a:ext cx="91567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גליון עבודה" r:id="rId4" imgW="9163066" imgH="4200436" progId="Excel.Sheet.8">
                  <p:embed/>
                </p:oleObj>
              </mc:Choice>
              <mc:Fallback>
                <p:oleObj name="גליון עבודה" r:id="rId4" imgW="9163066" imgH="42004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52513"/>
                        <a:ext cx="91567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07504" y="5157192"/>
            <a:ext cx="9036496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he-IL" sz="2400" b="1" dirty="0">
                <a:cs typeface="Times New Roman" pitchFamily="18" charset="0"/>
              </a:rPr>
              <a:t>אחוז החלבון על ב- 0.2% ו- 0.25% משנת המינימום (=100%)</a:t>
            </a:r>
            <a:endParaRPr lang="he-IL" sz="24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1331913" y="1773238"/>
            <a:ext cx="360362" cy="2879725"/>
          </a:xfrm>
          <a:prstGeom prst="roundRect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37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3275856" y="272842"/>
            <a:ext cx="232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he-IL" sz="4000" b="1" dirty="0">
                <a:cs typeface="Times New Roman" pitchFamily="18" charset="0"/>
              </a:rPr>
              <a:t>פוריות בנות</a:t>
            </a:r>
            <a:endParaRPr lang="en-US" sz="4000" b="1" dirty="0"/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0982"/>
              </p:ext>
            </p:extLst>
          </p:nvPr>
        </p:nvGraphicFramePr>
        <p:xfrm>
          <a:off x="395288" y="908050"/>
          <a:ext cx="8355012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גליון עבודה" r:id="rId4" imgW="8353441" imgH="3848173" progId="Excel.Sheet.8">
                  <p:embed/>
                </p:oleObj>
              </mc:Choice>
              <mc:Fallback>
                <p:oleObj name="גליון עבודה" r:id="rId4" imgW="8353441" imgH="384817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050"/>
                        <a:ext cx="8355012" cy="384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67545" y="4653136"/>
            <a:ext cx="8208912" cy="70802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he-IL" sz="2000" dirty="0">
                <a:cs typeface="Times New Roman" pitchFamily="18" charset="0"/>
              </a:rPr>
              <a:t>בשנים האחרונות ישנה ירידה סביבתית של כ 7%.  </a:t>
            </a:r>
          </a:p>
          <a:p>
            <a:pPr>
              <a:defRPr/>
            </a:pPr>
            <a:r>
              <a:rPr lang="he-IL" sz="2000" dirty="0">
                <a:cs typeface="Times New Roman" pitchFamily="18" charset="0"/>
              </a:rPr>
              <a:t>באותה תקופה, רואים עלייה גנטית בפרות של כ 1.4% המקזזת חלק מהירידה הסביבתית. </a:t>
            </a:r>
            <a:endParaRPr lang="he-IL" sz="2000" dirty="0"/>
          </a:p>
        </p:txBody>
      </p:sp>
      <p:sp>
        <p:nvSpPr>
          <p:cNvPr id="3" name="מלבן מעוגל 2"/>
          <p:cNvSpPr/>
          <p:nvPr/>
        </p:nvSpPr>
        <p:spPr>
          <a:xfrm>
            <a:off x="4572000" y="1700213"/>
            <a:ext cx="360363" cy="2016125"/>
          </a:xfrm>
          <a:prstGeom prst="roundRect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91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543769" y="344915"/>
            <a:ext cx="7412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he-IL" sz="2800" b="1" dirty="0">
                <a:cs typeface="Times New Roman" pitchFamily="18" charset="0"/>
              </a:rPr>
              <a:t>הישרדות - מספר הימים מהמלטה ראשונה ליציאת </a:t>
            </a:r>
            <a:r>
              <a:rPr lang="he-IL" sz="2800" b="1" dirty="0" smtClean="0">
                <a:cs typeface="Times New Roman" pitchFamily="18" charset="0"/>
              </a:rPr>
              <a:t>הפרה</a:t>
            </a:r>
            <a:endParaRPr lang="en-US" sz="2800" b="1" dirty="0"/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39196"/>
              </p:ext>
            </p:extLst>
          </p:nvPr>
        </p:nvGraphicFramePr>
        <p:xfrm>
          <a:off x="250825" y="836612"/>
          <a:ext cx="8281987" cy="421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4" imgW="8212024" imgH="4176122" progId="Excel.Chart.8">
                  <p:embed/>
                </p:oleObj>
              </mc:Choice>
              <mc:Fallback>
                <p:oleObj r:id="rId4" imgW="8212024" imgH="417612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36612"/>
                        <a:ext cx="8281987" cy="4213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23849" y="4941168"/>
            <a:ext cx="8208963" cy="7080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he-IL" sz="2000" dirty="0">
                <a:cs typeface="Times New Roman" pitchFamily="18" charset="0"/>
              </a:rPr>
              <a:t>מספר הימים היצרניים </a:t>
            </a:r>
            <a:r>
              <a:rPr lang="he-IL" sz="2000" dirty="0" err="1">
                <a:cs typeface="Times New Roman" pitchFamily="18" charset="0"/>
              </a:rPr>
              <a:t>הפנוטיפים</a:t>
            </a:r>
            <a:r>
              <a:rPr lang="he-IL" sz="2000" dirty="0">
                <a:cs typeface="Times New Roman" pitchFamily="18" charset="0"/>
              </a:rPr>
              <a:t> בעלייה של 213 ימים.  התרומה הגנטית עקבית (מתאם גבוה בין הישרדות לתכונות באינדקס) ושווה </a:t>
            </a:r>
            <a:r>
              <a:rPr lang="he-IL" sz="2000" dirty="0" err="1">
                <a:cs typeface="Times New Roman" pitchFamily="18" charset="0"/>
              </a:rPr>
              <a:t>לכ</a:t>
            </a:r>
            <a:r>
              <a:rPr lang="he-IL" sz="2000" dirty="0">
                <a:cs typeface="Times New Roman" pitchFamily="18" charset="0"/>
              </a:rPr>
              <a:t> 350 ימים, כלומר כ 16 יום בשנה.</a:t>
            </a:r>
            <a:endParaRPr lang="he-IL" sz="2000" dirty="0"/>
          </a:p>
        </p:txBody>
      </p:sp>
      <p:sp>
        <p:nvSpPr>
          <p:cNvPr id="6" name="מלבן מעוגל 5"/>
          <p:cNvSpPr/>
          <p:nvPr/>
        </p:nvSpPr>
        <p:spPr>
          <a:xfrm>
            <a:off x="5651500" y="1557338"/>
            <a:ext cx="360363" cy="2232025"/>
          </a:xfrm>
          <a:prstGeom prst="roundRect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48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he-IL" sz="11500" b="1" dirty="0" smtClean="0"/>
              <a:t>פוריות</a:t>
            </a:r>
            <a:br>
              <a:rPr lang="he-IL" sz="11500" b="1" dirty="0" smtClean="0"/>
            </a:br>
            <a:r>
              <a:rPr lang="he-IL" sz="11500" b="1" dirty="0" smtClean="0"/>
              <a:t>שנת 2012</a:t>
            </a:r>
            <a:endParaRPr lang="he-IL" sz="11500" b="1" dirty="0"/>
          </a:p>
        </p:txBody>
      </p:sp>
    </p:spTree>
    <p:extLst>
      <p:ext uri="{BB962C8B-B14F-4D97-AF65-F5344CB8AC3E}">
        <p14:creationId xmlns:p14="http://schemas.microsoft.com/office/powerpoint/2010/main" val="24835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32048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פוריות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0" y="404664"/>
            <a:ext cx="91503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40968"/>
            <a:ext cx="917575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2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32048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פוריות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556792"/>
            <a:ext cx="92122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9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781944"/>
            <a:ext cx="8229600" cy="1143000"/>
          </a:xfrm>
        </p:spPr>
        <p:txBody>
          <a:bodyPr/>
          <a:lstStyle/>
          <a:p>
            <a:r>
              <a:rPr lang="he-IL" sz="7200" b="1" dirty="0" smtClean="0"/>
              <a:t>יצור זרמה והקפאתה</a:t>
            </a:r>
            <a:endParaRPr lang="he-IL" sz="7200" b="1" dirty="0"/>
          </a:p>
        </p:txBody>
      </p:sp>
    </p:spTree>
    <p:extLst>
      <p:ext uri="{BB962C8B-B14F-4D97-AF65-F5344CB8AC3E}">
        <p14:creationId xmlns:p14="http://schemas.microsoft.com/office/powerpoint/2010/main" val="4080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432048"/>
          </a:xfrm>
        </p:spPr>
        <p:txBody>
          <a:bodyPr/>
          <a:lstStyle/>
          <a:p>
            <a:r>
              <a:rPr lang="he-IL" sz="3200" b="1" dirty="0" smtClean="0">
                <a:solidFill>
                  <a:schemeClr val="tx1"/>
                </a:solidFill>
              </a:rPr>
              <a:t>כלל ההמלטות במשק השיתופי </a:t>
            </a:r>
            <a:br>
              <a:rPr lang="he-IL" sz="3200" b="1" dirty="0" smtClean="0">
                <a:solidFill>
                  <a:schemeClr val="tx1"/>
                </a:solidFill>
              </a:rPr>
            </a:br>
            <a:r>
              <a:rPr lang="he-IL" sz="3200" b="1" dirty="0" smtClean="0">
                <a:solidFill>
                  <a:schemeClr val="tx1"/>
                </a:solidFill>
              </a:rPr>
              <a:t>ומס' הזרעות ראשונות בעגלות</a:t>
            </a:r>
            <a:endParaRPr lang="he-IL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9250"/>
              </p:ext>
            </p:extLst>
          </p:nvPr>
        </p:nvGraphicFramePr>
        <p:xfrm>
          <a:off x="1547664" y="1340768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לבן מעוגל 4"/>
          <p:cNvSpPr/>
          <p:nvPr/>
        </p:nvSpPr>
        <p:spPr>
          <a:xfrm>
            <a:off x="4932040" y="4941168"/>
            <a:ext cx="2736304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בין השנים 2012 ל-2011</a:t>
            </a:r>
          </a:p>
          <a:p>
            <a:pPr algn="ctr"/>
            <a:r>
              <a:rPr lang="he-IL" b="1" dirty="0" smtClean="0"/>
              <a:t>עלייה של  6.4% עגלות</a:t>
            </a:r>
            <a:endParaRPr lang="he-IL" b="1" dirty="0"/>
          </a:p>
        </p:txBody>
      </p:sp>
      <p:sp>
        <p:nvSpPr>
          <p:cNvPr id="13" name="מלבן מעוגל 12"/>
          <p:cNvSpPr/>
          <p:nvPr/>
        </p:nvSpPr>
        <p:spPr>
          <a:xfrm>
            <a:off x="1979712" y="4941168"/>
            <a:ext cx="2736304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בין השנים 2011 ל-2010</a:t>
            </a:r>
          </a:p>
          <a:p>
            <a:pPr algn="ctr"/>
            <a:r>
              <a:rPr lang="he-IL" b="1" dirty="0" smtClean="0"/>
              <a:t>עלייה של  6.1% המלטות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4581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496" y="-99392"/>
            <a:ext cx="9036496" cy="648072"/>
          </a:xfrm>
        </p:spPr>
        <p:txBody>
          <a:bodyPr/>
          <a:lstStyle/>
          <a:p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מועדי הזרעה ראשונה בעגלות – תכנון לכלל העדר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תרשים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942039"/>
              </p:ext>
            </p:extLst>
          </p:nvPr>
        </p:nvGraphicFramePr>
        <p:xfrm>
          <a:off x="755576" y="692696"/>
          <a:ext cx="75608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מלבן מעוגל 2"/>
          <p:cNvSpPr/>
          <p:nvPr/>
        </p:nvSpPr>
        <p:spPr>
          <a:xfrm>
            <a:off x="5364088" y="5085184"/>
            <a:ext cx="280831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/>
              <a:t>הזרעות מרץ – יוני</a:t>
            </a:r>
          </a:p>
          <a:p>
            <a:pPr algn="ctr"/>
            <a:r>
              <a:rPr lang="he-IL" sz="2000" b="1" dirty="0" smtClean="0"/>
              <a:t> =</a:t>
            </a:r>
          </a:p>
          <a:p>
            <a:pPr algn="ctr"/>
            <a:r>
              <a:rPr lang="he-IL" sz="2000" b="1" dirty="0" smtClean="0"/>
              <a:t>המלטות דצמבר - מרץ</a:t>
            </a:r>
            <a:endParaRPr lang="he-IL" sz="2000" b="1" dirty="0"/>
          </a:p>
        </p:txBody>
      </p:sp>
      <p:grpSp>
        <p:nvGrpSpPr>
          <p:cNvPr id="22" name="קבוצה 21"/>
          <p:cNvGrpSpPr/>
          <p:nvPr/>
        </p:nvGrpSpPr>
        <p:grpSpPr>
          <a:xfrm>
            <a:off x="539552" y="4653136"/>
            <a:ext cx="4536480" cy="1800187"/>
            <a:chOff x="539552" y="4653136"/>
            <a:chExt cx="4536480" cy="1800187"/>
          </a:xfrm>
        </p:grpSpPr>
        <p:sp>
          <p:nvSpPr>
            <p:cNvPr id="17" name="אליפסה 16"/>
            <p:cNvSpPr/>
            <p:nvPr/>
          </p:nvSpPr>
          <p:spPr>
            <a:xfrm>
              <a:off x="4860032" y="5589239"/>
              <a:ext cx="216000" cy="21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אליפסה 17"/>
            <p:cNvSpPr/>
            <p:nvPr/>
          </p:nvSpPr>
          <p:spPr>
            <a:xfrm>
              <a:off x="4283968" y="5589240"/>
              <a:ext cx="216000" cy="21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אליפסה 19"/>
            <p:cNvSpPr/>
            <p:nvPr/>
          </p:nvSpPr>
          <p:spPr>
            <a:xfrm>
              <a:off x="4572000" y="5589264"/>
              <a:ext cx="216000" cy="21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לבן מעוגל 20"/>
            <p:cNvSpPr/>
            <p:nvPr/>
          </p:nvSpPr>
          <p:spPr>
            <a:xfrm>
              <a:off x="539552" y="4653136"/>
              <a:ext cx="3456384" cy="180018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he-IL" sz="2000" b="1" dirty="0" smtClean="0"/>
                <a:t>14-15 חודשים</a:t>
              </a:r>
            </a:p>
            <a:p>
              <a:r>
                <a:rPr lang="he-IL" sz="2000" b="1" dirty="0" smtClean="0"/>
                <a:t> =</a:t>
              </a:r>
            </a:p>
            <a:p>
              <a:r>
                <a:rPr lang="he-IL" sz="2000" b="1" dirty="0" smtClean="0"/>
                <a:t>הזרעות: פברואר – אפריל (ע')</a:t>
              </a:r>
            </a:p>
            <a:p>
              <a:r>
                <a:rPr lang="he-IL" sz="2000" b="1" dirty="0" smtClean="0"/>
                <a:t>הזרעות: מרץ – מאי (מב')</a:t>
              </a:r>
            </a:p>
            <a:p>
              <a:r>
                <a:rPr lang="he-IL" sz="2000" b="1" dirty="0" smtClean="0"/>
                <a:t>הזרעות: אפריל – יוני (</a:t>
              </a:r>
              <a:r>
                <a:rPr lang="he-IL" sz="2000" b="1" dirty="0" err="1" smtClean="0"/>
                <a:t>בוג</a:t>
              </a:r>
              <a:r>
                <a:rPr lang="he-IL" sz="2000" b="1" dirty="0" smtClean="0"/>
                <a:t>')</a:t>
              </a:r>
              <a:endParaRPr lang="he-IL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8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85402"/>
            <a:ext cx="8229600" cy="634082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סקר בממשק פוריות העגלות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33155" y="69269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 smtClean="0">
                <a:solidFill>
                  <a:srgbClr val="FF0000"/>
                </a:solidFill>
              </a:rPr>
              <a:t>סקר</a:t>
            </a:r>
            <a:r>
              <a:rPr lang="he-IL" sz="2000" b="1" dirty="0" smtClean="0"/>
              <a:t>: בחינת מדיניות ממשק העגלות ברפתות עם אחוזי התעברות שונה </a:t>
            </a:r>
          </a:p>
          <a:p>
            <a:endParaRPr lang="he-IL" sz="2000" b="1" dirty="0" smtClean="0"/>
          </a:p>
          <a:p>
            <a:pPr algn="ctr"/>
            <a:r>
              <a:rPr lang="he-IL" sz="2000" b="1" dirty="0" smtClean="0"/>
              <a:t> מערכת ספר העדר ביקרה בכ-100 רפתות (ד"ר יניב לבון)</a:t>
            </a:r>
            <a:endParaRPr lang="he-IL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48729" y="2420888"/>
            <a:ext cx="29523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e-IL" sz="2400" b="1" dirty="0" smtClean="0">
                <a:solidFill>
                  <a:srgbClr val="0000FF"/>
                </a:solidFill>
              </a:rPr>
              <a:t>צפיפות</a:t>
            </a:r>
          </a:p>
          <a:p>
            <a:pPr marL="285750" indent="-285750">
              <a:buFont typeface="Wingdings" pitchFamily="2" charset="2"/>
              <a:buChar char="Ø"/>
            </a:pPr>
            <a:endParaRPr lang="he-IL" sz="2400" b="1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he-IL" sz="2400" b="1" dirty="0" smtClean="0">
                <a:solidFill>
                  <a:srgbClr val="0000FF"/>
                </a:solidFill>
              </a:rPr>
              <a:t>גיל העגלה </a:t>
            </a:r>
          </a:p>
          <a:p>
            <a:pPr marL="285750" indent="-285750">
              <a:buFont typeface="Wingdings" pitchFamily="2" charset="2"/>
              <a:buChar char="Ø"/>
            </a:pPr>
            <a:endParaRPr lang="he-IL" sz="2400" b="1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he-IL" sz="2400" b="1" dirty="0" smtClean="0">
                <a:solidFill>
                  <a:srgbClr val="0000FF"/>
                </a:solidFill>
              </a:rPr>
              <a:t>זיהוי ייחומים</a:t>
            </a:r>
            <a:endParaRPr lang="he-I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/>
          <a:lstStyle/>
          <a:p>
            <a:r>
              <a:rPr lang="he-IL" sz="8800" b="1" dirty="0" err="1" smtClean="0"/>
              <a:t>ג'נומיק</a:t>
            </a:r>
            <a:endParaRPr lang="he-IL" sz="8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61" y="1447601"/>
            <a:ext cx="8328459" cy="471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164288" y="1447601"/>
            <a:ext cx="3888432" cy="4717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08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e-IL" b="1" dirty="0" smtClean="0"/>
              <a:t>מצב נוכחי בישראל</a:t>
            </a:r>
            <a:endParaRPr lang="he-IL" b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he-IL" sz="2800" kern="0" dirty="0" smtClean="0"/>
              <a:t>בשנים 2012-2008 נקבעו גנוטיפים ל</a:t>
            </a:r>
            <a:r>
              <a:rPr lang="en-US" sz="2800" kern="0" dirty="0" smtClean="0"/>
              <a:t>-</a:t>
            </a:r>
            <a:r>
              <a:rPr lang="he-IL" sz="2800" kern="0" dirty="0" smtClean="0"/>
              <a:t>343 פרות ו</a:t>
            </a:r>
            <a:r>
              <a:rPr lang="en-US" sz="2800" kern="0" dirty="0" smtClean="0"/>
              <a:t>-</a:t>
            </a:r>
            <a:r>
              <a:rPr lang="he-IL" sz="2800" kern="0" dirty="0" smtClean="0"/>
              <a:t>1,305 פרים לשבב של 54 אלף סמנים.</a:t>
            </a:r>
          </a:p>
          <a:p>
            <a:pPr eaLnBrk="1" hangingPunct="1"/>
            <a:r>
              <a:rPr lang="he-IL" sz="2800" kern="0" dirty="0" smtClean="0"/>
              <a:t>יושמו שני סוגי מודלים : </a:t>
            </a:r>
          </a:p>
          <a:p>
            <a:pPr marL="0" indent="0" eaLnBrk="1" hangingPunct="1">
              <a:buNone/>
            </a:pPr>
            <a:r>
              <a:rPr lang="he-IL" sz="2800" kern="0" dirty="0" smtClean="0"/>
              <a:t> 1.  מבוסס על אומדני הורשה של פרים בלבד </a:t>
            </a:r>
          </a:p>
          <a:p>
            <a:pPr marL="0" indent="0" eaLnBrk="1" hangingPunct="1">
              <a:buNone/>
            </a:pPr>
            <a:r>
              <a:rPr lang="he-IL" sz="2800" kern="0" dirty="0" smtClean="0"/>
              <a:t> 2.   4 מודלים המבוססים על רשומות פרטניות של הפרות </a:t>
            </a:r>
          </a:p>
          <a:p>
            <a:pPr eaLnBrk="1" hangingPunct="1"/>
            <a:endParaRPr lang="he-IL" sz="2800" b="1" kern="0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e-IL" sz="2800" b="1" kern="0" dirty="0" smtClean="0">
                <a:solidFill>
                  <a:srgbClr val="FF0000"/>
                </a:solidFill>
              </a:rPr>
              <a:t>  בשני סוגי המודלים, השיפור שהושג היה יחסית נמוך, בין 0-10 יחידות בהישנות הפרים.</a:t>
            </a:r>
            <a:endParaRPr lang="en-US" sz="2800" b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מצב נוכחי בישראל</a:t>
            </a:r>
            <a:endParaRPr lang="he-I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196752"/>
            <a:ext cx="8002588" cy="4525963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he-IL" sz="2800" kern="0" dirty="0" smtClean="0"/>
              <a:t>פיתוח ידע בתוכנת שיחזור גנים (</a:t>
            </a:r>
            <a:r>
              <a:rPr lang="en-US" sz="2800" kern="0" dirty="0" smtClean="0"/>
              <a:t>Imputation</a:t>
            </a:r>
            <a:r>
              <a:rPr lang="he-IL" sz="2800" kern="0" dirty="0" smtClean="0"/>
              <a:t>) - גנוטיפ משבב של  </a:t>
            </a:r>
            <a:r>
              <a:rPr lang="en-US" sz="2800" kern="0" dirty="0" smtClean="0"/>
              <a:t>6K</a:t>
            </a:r>
            <a:r>
              <a:rPr lang="he-IL" sz="2800" kern="0" dirty="0" smtClean="0"/>
              <a:t> לגנוטיפ של </a:t>
            </a:r>
            <a:r>
              <a:rPr lang="en-US" sz="2800" kern="0" dirty="0" smtClean="0"/>
              <a:t>54K</a:t>
            </a:r>
            <a:r>
              <a:rPr lang="he-IL" sz="2800" kern="0" dirty="0" smtClean="0"/>
              <a:t>. </a:t>
            </a:r>
            <a:r>
              <a:rPr lang="he-IL" sz="2800" kern="0" dirty="0"/>
              <a:t>יעילות של 90%.</a:t>
            </a:r>
            <a:endParaRPr lang="he-IL" sz="2800" kern="0" dirty="0" smtClean="0"/>
          </a:p>
          <a:p>
            <a:pPr eaLnBrk="1" hangingPunct="1"/>
            <a:r>
              <a:rPr lang="he-IL" sz="2800" kern="0" dirty="0" smtClean="0"/>
              <a:t>בדיקות הורות לפרים ופרות.</a:t>
            </a:r>
          </a:p>
          <a:p>
            <a:pPr eaLnBrk="1" hangingPunct="1"/>
            <a:r>
              <a:rPr lang="he-IL" sz="2800" kern="0" dirty="0" smtClean="0"/>
              <a:t>בדיקת תוצאות </a:t>
            </a:r>
            <a:r>
              <a:rPr lang="he-IL" sz="2800" kern="0" dirty="0" err="1" smtClean="0"/>
              <a:t>ג'נומיק</a:t>
            </a:r>
            <a:r>
              <a:rPr lang="he-IL" sz="2800" kern="0" dirty="0" smtClean="0"/>
              <a:t> (מודל רשומת הפר) מול מבחן הפר בפועל.</a:t>
            </a:r>
          </a:p>
          <a:p>
            <a:pPr algn="ctr" eaLnBrk="1" hangingPunct="1">
              <a:buFont typeface="Wingdings" pitchFamily="2" charset="2"/>
              <a:buChar char="ü"/>
            </a:pPr>
            <a:r>
              <a:rPr lang="he-IL" sz="2800" b="1" kern="0" dirty="0" smtClean="0">
                <a:solidFill>
                  <a:srgbClr val="FF0000"/>
                </a:solidFill>
              </a:rPr>
              <a:t>ערכי העגלים לפי ממוצע ההורים</a:t>
            </a:r>
          </a:p>
          <a:p>
            <a:pPr algn="ctr" eaLnBrk="1" hangingPunct="1">
              <a:buFont typeface="Wingdings" pitchFamily="2" charset="2"/>
              <a:buChar char="ü"/>
            </a:pPr>
            <a:r>
              <a:rPr lang="he-IL" sz="2800" b="1" kern="0" dirty="0" smtClean="0">
                <a:solidFill>
                  <a:srgbClr val="FF0000"/>
                </a:solidFill>
              </a:rPr>
              <a:t>ערכי העגלים לפי סריקת הגנוטיפים – </a:t>
            </a:r>
            <a:r>
              <a:rPr lang="he-IL" sz="2800" b="1" kern="0" dirty="0" err="1" smtClean="0">
                <a:solidFill>
                  <a:srgbClr val="FF0000"/>
                </a:solidFill>
              </a:rPr>
              <a:t>ג'נומיק</a:t>
            </a:r>
            <a:endParaRPr lang="he-IL" sz="2800" b="1" kern="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Char char="ü"/>
            </a:pPr>
            <a:r>
              <a:rPr lang="he-IL" sz="2800" b="1" kern="0" dirty="0" smtClean="0">
                <a:solidFill>
                  <a:srgbClr val="FF0000"/>
                </a:solidFill>
              </a:rPr>
              <a:t>ערך הפר לפי מבחן הצאצאים</a:t>
            </a:r>
          </a:p>
          <a:p>
            <a:pPr marL="0" indent="0" eaLnBrk="1" hangingPunct="1">
              <a:buNone/>
            </a:pPr>
            <a:r>
              <a:rPr lang="he-IL" sz="2800" b="1" kern="0" dirty="0" smtClean="0"/>
              <a:t>מתאם בין מבחן הפר לממוצע ההורים – </a:t>
            </a:r>
            <a:r>
              <a:rPr lang="he-IL" sz="2800" b="1" kern="0" dirty="0" smtClean="0">
                <a:solidFill>
                  <a:srgbClr val="0000FF"/>
                </a:solidFill>
              </a:rPr>
              <a:t>56%</a:t>
            </a:r>
          </a:p>
          <a:p>
            <a:pPr marL="0" indent="0" eaLnBrk="1" hangingPunct="1">
              <a:buNone/>
            </a:pPr>
            <a:r>
              <a:rPr lang="he-IL" sz="2800" b="1" kern="0" dirty="0" smtClean="0"/>
              <a:t>מתאם בין מבחן הפר </a:t>
            </a:r>
            <a:r>
              <a:rPr lang="he-IL" sz="2800" b="1" kern="0" dirty="0" err="1" smtClean="0"/>
              <a:t>לג'נומיק</a:t>
            </a:r>
            <a:r>
              <a:rPr lang="he-IL" sz="2800" b="1" kern="0" dirty="0" smtClean="0"/>
              <a:t> </a:t>
            </a:r>
            <a:r>
              <a:rPr lang="he-IL" sz="2800" kern="0" dirty="0" smtClean="0"/>
              <a:t>– </a:t>
            </a:r>
            <a:r>
              <a:rPr lang="he-IL" sz="2800" b="1" kern="0" dirty="0" smtClean="0">
                <a:solidFill>
                  <a:srgbClr val="0000FF"/>
                </a:solidFill>
              </a:rPr>
              <a:t>50%</a:t>
            </a:r>
          </a:p>
          <a:p>
            <a:pPr marL="609600" indent="-609600" eaLnBrk="1" hangingPunct="1">
              <a:buFontTx/>
              <a:buNone/>
            </a:pPr>
            <a:endParaRPr lang="he-IL" sz="2800" kern="0" dirty="0" smtClean="0"/>
          </a:p>
          <a:p>
            <a:pPr marL="609600" indent="-609600" eaLnBrk="1" hangingPunct="1">
              <a:buFontTx/>
              <a:buNone/>
            </a:pP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0147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התכנית הישראלית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8" y="332656"/>
            <a:ext cx="8748464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שיתוף פעולה עם מקור חיצוני – </a:t>
            </a:r>
            <a:r>
              <a:rPr lang="en-US" sz="2400" b="1" dirty="0" smtClean="0"/>
              <a:t>CRV</a:t>
            </a:r>
            <a:r>
              <a:rPr lang="he-IL" sz="2400" b="1" dirty="0" smtClean="0"/>
              <a:t> הולנד. סה"כ 5,000-6,000 פרים.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/>
              <a:t>חישוב אומדנים גנטיים לפרים שלא היו להם בנות ב 2008 וקיימות במבחן </a:t>
            </a:r>
            <a:r>
              <a:rPr lang="he-IL" sz="2400" b="1" dirty="0" smtClean="0"/>
              <a:t>הנוכחי.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/>
              <a:t>פרמטרים לבדיקה:  חוסר </a:t>
            </a:r>
            <a:r>
              <a:rPr lang="he-IL" sz="2400" b="1" dirty="0" err="1"/>
              <a:t>הטייה</a:t>
            </a:r>
            <a:r>
              <a:rPr lang="he-IL" sz="2400" b="1" dirty="0"/>
              <a:t>, שיפור של לפחות 15 </a:t>
            </a:r>
            <a:r>
              <a:rPr lang="he-IL" sz="2400" b="1" dirty="0" smtClean="0"/>
              <a:t>יחידות  </a:t>
            </a:r>
            <a:r>
              <a:rPr lang="he-IL" sz="2400" b="1" dirty="0"/>
              <a:t>האחוז במהימנות אומדני </a:t>
            </a:r>
            <a:r>
              <a:rPr lang="he-IL" sz="2400" b="1" dirty="0" smtClean="0"/>
              <a:t>ההורשה.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/>
              <a:t>הכנת תשתית למבחנים </a:t>
            </a:r>
            <a:r>
              <a:rPr lang="he-IL" sz="2400" b="1" dirty="0" err="1"/>
              <a:t>גנומיים</a:t>
            </a:r>
            <a:r>
              <a:rPr lang="he-IL" sz="2400" b="1" dirty="0"/>
              <a:t> של פרות בעלות סבירה. בניית מערכת קלט פלט וניתוח מובנה בספר העדר לכל התהליך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תחילת הזרעות בפרי </a:t>
            </a:r>
            <a:r>
              <a:rPr lang="he-IL" sz="2400" b="1" dirty="0" err="1" smtClean="0"/>
              <a:t>ג'נומיק</a:t>
            </a:r>
            <a:r>
              <a:rPr lang="he-IL" sz="2400" b="1" dirty="0" smtClean="0"/>
              <a:t> מהעולם 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שימוש </a:t>
            </a:r>
            <a:r>
              <a:rPr lang="he-IL" sz="2400" b="1" dirty="0" err="1" smtClean="0"/>
              <a:t>בג'נומיק</a:t>
            </a:r>
            <a:r>
              <a:rPr lang="he-IL" sz="2400" b="1" dirty="0" smtClean="0"/>
              <a:t> גם לבדיקת אבהות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שימוש בעגלות/פרות בהעברת עוברים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824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רק לדוגמא...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8680"/>
            <a:ext cx="7704137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59832" y="1682254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http://aipl.arsusda.gov/Genotype/cur_density.html</a:t>
            </a:r>
            <a:r>
              <a:rPr lang="he-I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1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13992"/>
            <a:ext cx="8229600" cy="1143000"/>
          </a:xfrm>
        </p:spPr>
        <p:txBody>
          <a:bodyPr/>
          <a:lstStyle/>
          <a:p>
            <a:r>
              <a:rPr lang="he-IL" sz="7200" b="1" dirty="0" smtClean="0"/>
              <a:t>תודה על ההקשבה</a:t>
            </a:r>
            <a:endParaRPr lang="he-IL" sz="7200" b="1" dirty="0"/>
          </a:p>
        </p:txBody>
      </p:sp>
    </p:spTree>
    <p:extLst>
      <p:ext uri="{BB962C8B-B14F-4D97-AF65-F5344CB8AC3E}">
        <p14:creationId xmlns:p14="http://schemas.microsoft.com/office/powerpoint/2010/main" val="10230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387424"/>
            <a:ext cx="9324528" cy="1143000"/>
          </a:xfrm>
        </p:spPr>
        <p:txBody>
          <a:bodyPr/>
          <a:lstStyle/>
          <a:p>
            <a:r>
              <a:rPr lang="he-IL" sz="4000" b="1" dirty="0" smtClean="0">
                <a:solidFill>
                  <a:srgbClr val="FFFF00"/>
                </a:solidFill>
              </a:rPr>
              <a:t>סיכום מספר </a:t>
            </a:r>
            <a:r>
              <a:rPr lang="he-IL" sz="4000" b="1" dirty="0" err="1" smtClean="0">
                <a:solidFill>
                  <a:srgbClr val="FFFF00"/>
                </a:solidFill>
              </a:rPr>
              <a:t>מרוקים</a:t>
            </a:r>
            <a:r>
              <a:rPr lang="he-IL" sz="4000" b="1" dirty="0" smtClean="0">
                <a:solidFill>
                  <a:srgbClr val="FFFF00"/>
                </a:solidFill>
              </a:rPr>
              <a:t> ומנות זרע לשנת 2012</a:t>
            </a:r>
            <a:endParaRPr lang="he-IL" sz="4000" b="1" dirty="0">
              <a:solidFill>
                <a:srgbClr val="FFFF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619672" y="620688"/>
            <a:ext cx="6048672" cy="64807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tx1"/>
                </a:solidFill>
              </a:rPr>
              <a:t>סה"כ:   126 פרים |  5,647 </a:t>
            </a:r>
            <a:r>
              <a:rPr lang="he-IL" sz="2000" b="1" dirty="0" err="1" smtClean="0">
                <a:solidFill>
                  <a:schemeClr val="tx1"/>
                </a:solidFill>
              </a:rPr>
              <a:t>מרוקים</a:t>
            </a:r>
            <a:r>
              <a:rPr lang="he-IL" sz="2000" b="1" dirty="0">
                <a:solidFill>
                  <a:schemeClr val="tx1"/>
                </a:solidFill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</a:rPr>
              <a:t>| 1,209,021 מנות</a:t>
            </a:r>
            <a:endParaRPr lang="he-IL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8229"/>
            <a:ext cx="7679968" cy="461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9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922114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יצור ופסילות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96188"/>
              </p:ext>
            </p:extLst>
          </p:nvPr>
        </p:nvGraphicFramePr>
        <p:xfrm>
          <a:off x="496768" y="476672"/>
          <a:ext cx="8200376" cy="6039643"/>
        </p:xfrm>
        <a:graphic>
          <a:graphicData uri="http://schemas.openxmlformats.org/drawingml/2006/table">
            <a:tbl>
              <a:tblPr rtl="1"/>
              <a:tblGrid>
                <a:gridCol w="773440"/>
                <a:gridCol w="532264"/>
                <a:gridCol w="942608"/>
                <a:gridCol w="1088941"/>
                <a:gridCol w="678333"/>
                <a:gridCol w="678333"/>
                <a:gridCol w="678333"/>
                <a:gridCol w="678333"/>
                <a:gridCol w="678333"/>
                <a:gridCol w="678333"/>
                <a:gridCol w="793125"/>
              </a:tblGrid>
              <a:tr h="556148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he-IL" sz="3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מעבדה</a:t>
                      </a:r>
                    </a:p>
                  </a:txBody>
                  <a:tcPr marL="9070" marR="9070" marT="90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he-IL" sz="3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הקפצה</a:t>
                      </a:r>
                    </a:p>
                  </a:txBody>
                  <a:tcPr marL="9070" marR="9070" marT="90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חודשים שנת 2012</a:t>
                      </a:r>
                    </a:p>
                  </a:txBody>
                  <a:tcPr marL="9070" marR="9070" marT="90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824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פסילות</a:t>
                      </a:r>
                    </a:p>
                  </a:txBody>
                  <a:tcPr marL="9070" marR="9070" marT="90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ייצור</a:t>
                      </a:r>
                    </a:p>
                  </a:txBody>
                  <a:tcPr marL="9070" marR="9070" marT="907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ממוצע מרוקים ליום</a:t>
                      </a:r>
                    </a:p>
                  </a:txBody>
                  <a:tcPr marL="9070" marR="9070" marT="907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סה"כ מרוקים בחודש</a:t>
                      </a:r>
                    </a:p>
                  </a:txBody>
                  <a:tcPr marL="9070" marR="9070" marT="907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מספר מרוקים שיוצר מהם מנות זרע</a:t>
                      </a:r>
                    </a:p>
                  </a:txBody>
                  <a:tcPr marL="9070" marR="9070" marT="90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מספר פרים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מספר ימיי הקפצה</a:t>
                      </a:r>
                    </a:p>
                  </a:txBody>
                  <a:tcPr marL="9070" marR="9070" marT="9070" marB="0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04130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אחרי הקפאה</a:t>
                      </a:r>
                    </a:p>
                  </a:txBody>
                  <a:tcPr marL="9070" marR="9070" marT="907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טרי</a:t>
                      </a:r>
                    </a:p>
                  </a:txBody>
                  <a:tcPr marL="9070" marR="9070" marT="90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אישור מנות</a:t>
                      </a:r>
                    </a:p>
                  </a:txBody>
                  <a:tcPr marL="9070" marR="9070" marT="907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ייצור מנות</a:t>
                      </a:r>
                    </a:p>
                  </a:txBody>
                  <a:tcPr marL="9070" marR="9070" marT="907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יומי</a:t>
                      </a:r>
                    </a:p>
                  </a:txBody>
                  <a:tcPr marL="9070" marR="9070" marT="9070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שונים בחודש</a:t>
                      </a:r>
                    </a:p>
                  </a:txBody>
                  <a:tcPr marL="9070" marR="9070" marT="90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127,295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131,843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ינואר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114,835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117,775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פברואר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89,387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90,141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מרץ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79,581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84,697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אפריל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90,062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93,139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מאי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76,776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78,347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יוני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8.4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107,331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109,075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514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יולי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8.9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85,725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89,400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358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אוגוסט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81,161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81,871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425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ספטמבר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113,683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115,421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אוקטובר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95,519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96,991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נובמבר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83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118,715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120,321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563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דצמבר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58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98,339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100,752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ממוצע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765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1,180,070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1,209,021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5,647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4,651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070" marR="9070" marT="90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</a:p>
                  </a:txBody>
                  <a:tcPr marL="9070" marR="9070" marT="907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סה"כ</a:t>
                      </a:r>
                    </a:p>
                  </a:txBody>
                  <a:tcPr marL="9070" marR="9070" marT="907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3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/>
          <a:lstStyle/>
          <a:p>
            <a:r>
              <a:rPr lang="he-IL" sz="4800" b="1" dirty="0" smtClean="0">
                <a:solidFill>
                  <a:schemeClr val="tx1"/>
                </a:solidFill>
              </a:rPr>
              <a:t>פסילות זרמה</a:t>
            </a:r>
            <a:endParaRPr lang="he-IL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700184"/>
              </p:ext>
            </p:extLst>
          </p:nvPr>
        </p:nvGraphicFramePr>
        <p:xfrm>
          <a:off x="467544" y="1340768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88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850106"/>
          </a:xfrm>
        </p:spPr>
        <p:txBody>
          <a:bodyPr/>
          <a:lstStyle/>
          <a:p>
            <a:r>
              <a:rPr lang="he-IL" sz="11500" b="1" dirty="0" smtClean="0">
                <a:solidFill>
                  <a:schemeClr val="tx1"/>
                </a:solidFill>
              </a:rPr>
              <a:t>פריה ועגלים</a:t>
            </a:r>
            <a:endParaRPr lang="he-IL" sz="1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92088"/>
          </a:xfrm>
        </p:spPr>
        <p:txBody>
          <a:bodyPr/>
          <a:lstStyle/>
          <a:p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סיכום עגלים מעניינים - </a:t>
            </a:r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3" name="מציין מיקום תוכן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16965"/>
              </p:ext>
            </p:extLst>
          </p:nvPr>
        </p:nvGraphicFramePr>
        <p:xfrm>
          <a:off x="539552" y="1988840"/>
          <a:ext cx="8229600" cy="2763064"/>
        </p:xfrm>
        <a:graphic>
          <a:graphicData uri="http://schemas.openxmlformats.org/drawingml/2006/table">
            <a:tbl>
              <a:tblPr rtl="1" firstRow="1" bandRow="1"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0097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תאריך</a:t>
                      </a:r>
                      <a:r>
                        <a:rPr lang="he-IL" sz="2000" baseline="0" dirty="0" smtClean="0"/>
                        <a:t> ועדה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פרות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אבות</a:t>
                      </a:r>
                    </a:p>
                    <a:p>
                      <a:pPr rtl="1"/>
                      <a:r>
                        <a:rPr lang="he-IL" sz="2000" dirty="0" smtClean="0"/>
                        <a:t>(אבות חו"ל)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עגלים שנרכשו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עגלים שנפסלו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7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13/3/2012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(4)   18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3600" b="1" dirty="0" smtClean="0"/>
                        <a:t>60</a:t>
                      </a:r>
                      <a:endParaRPr lang="he-IL" sz="3600" b="1" dirty="0"/>
                    </a:p>
                  </a:txBody>
                  <a:tcPr marT="45708" marB="45708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3600" b="1" dirty="0" smtClean="0"/>
                        <a:t>9</a:t>
                      </a:r>
                      <a:endParaRPr lang="he-IL" sz="3600" b="1" dirty="0"/>
                    </a:p>
                  </a:txBody>
                  <a:tcPr marT="45708" marB="45708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7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1/7/2012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(3)   20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7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10/10/2012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(4)   17 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7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27/12/2012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(4)   16 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7906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סה"כ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213</a:t>
                      </a:r>
                      <a:endParaRPr lang="he-IL" sz="3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dirty="0"/>
                    </a:p>
                  </a:txBody>
                  <a:tcPr marT="45708" marB="4570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32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he-IL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מלבן מעוגל 4"/>
          <p:cNvSpPr/>
          <p:nvPr/>
        </p:nvSpPr>
        <p:spPr>
          <a:xfrm>
            <a:off x="3923928" y="5013176"/>
            <a:ext cx="2930624" cy="136815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סה"כ עגלים ילידי 2012 בשיאון - 51</a:t>
            </a:r>
            <a:endParaRPr lang="he-I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סיכום פרות מומלצות - </a:t>
            </a:r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3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167464"/>
              </p:ext>
            </p:extLst>
          </p:nvPr>
        </p:nvGraphicFramePr>
        <p:xfrm>
          <a:off x="2124076" y="1037090"/>
          <a:ext cx="4937124" cy="2885194"/>
        </p:xfrm>
        <a:graphic>
          <a:graphicData uri="http://schemas.openxmlformats.org/drawingml/2006/table">
            <a:tbl>
              <a:tblPr rtl="1" firstRow="1" bandRow="1"/>
              <a:tblGrid>
                <a:gridCol w="1645708"/>
                <a:gridCol w="1645708"/>
                <a:gridCol w="1645708"/>
              </a:tblGrid>
              <a:tr h="70100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תאריך</a:t>
                      </a:r>
                      <a:r>
                        <a:rPr lang="he-IL" sz="2000" baseline="0" dirty="0" smtClean="0"/>
                        <a:t> ועדה</a:t>
                      </a:r>
                      <a:endParaRPr lang="he-IL" sz="2000" dirty="0"/>
                    </a:p>
                  </a:txBody>
                  <a:tcPr marL="91428" marR="91428"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פרות</a:t>
                      </a:r>
                    </a:p>
                    <a:p>
                      <a:pPr rtl="1"/>
                      <a:r>
                        <a:rPr lang="he-IL" sz="2000" dirty="0" smtClean="0"/>
                        <a:t>מומלצות</a:t>
                      </a:r>
                      <a:endParaRPr lang="he-IL" sz="2000" dirty="0"/>
                    </a:p>
                  </a:txBody>
                  <a:tcPr marL="91428" marR="91428"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אבות</a:t>
                      </a:r>
                    </a:p>
                    <a:p>
                      <a:pPr rtl="1"/>
                      <a:r>
                        <a:rPr lang="he-IL" sz="2000" dirty="0" smtClean="0"/>
                        <a:t>(אבות חו"ל)</a:t>
                      </a:r>
                      <a:endParaRPr lang="he-IL" sz="2000" dirty="0"/>
                    </a:p>
                  </a:txBody>
                  <a:tcPr marL="91428" marR="91428"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7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13/3/2012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(4) 9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7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1/7/2012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(4) 10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7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10/10/2012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(6) 10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7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27/12/2012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(4) 10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0100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סה"כ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412</a:t>
                      </a:r>
                      <a:endParaRPr lang="he-IL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he-IL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</a:t>
                      </a:r>
                      <a:endParaRPr lang="en-US" sz="2400" b="1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81422"/>
              </p:ext>
            </p:extLst>
          </p:nvPr>
        </p:nvGraphicFramePr>
        <p:xfrm>
          <a:off x="179512" y="3933056"/>
          <a:ext cx="8666664" cy="1854730"/>
        </p:xfrm>
        <a:graphic>
          <a:graphicData uri="http://schemas.openxmlformats.org/drawingml/2006/table">
            <a:tbl>
              <a:tblPr rtl="1" firstRow="1" bandRow="1"/>
              <a:tblGrid>
                <a:gridCol w="657552"/>
                <a:gridCol w="826496"/>
                <a:gridCol w="801952"/>
                <a:gridCol w="639296"/>
                <a:gridCol w="884704"/>
                <a:gridCol w="762000"/>
                <a:gridCol w="973088"/>
                <a:gridCol w="773440"/>
                <a:gridCol w="842784"/>
                <a:gridCol w="712480"/>
                <a:gridCol w="792872"/>
              </a:tblGrid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5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6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7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8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9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10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מרץ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שנדר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לוי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גנבו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מקסים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ג'קי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e-IL" sz="1800" b="1" dirty="0" err="1" smtClean="0"/>
                        <a:t>ווינס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אדסו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מסקוד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מפרק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יולי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שנדר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סנטנה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גנבו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מקסים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ווינס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פטרושה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ארגמן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גוטייה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גספר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מסז'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אוקט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שנדר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סנטנה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גנבו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מקסים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דנים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מסי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ווינס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ארגמן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גספר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מסז'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דצמ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סנטנה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גרוב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דנים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מסי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דנון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וויסדום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אדסו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ארגמן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גספר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מקרו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3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/>
          <a:lstStyle/>
          <a:p>
            <a:r>
              <a:rPr lang="he-IL" b="1" dirty="0" smtClean="0">
                <a:solidFill>
                  <a:schemeClr val="tx1"/>
                </a:solidFill>
              </a:rPr>
              <a:t>מספר פרים / עגלים בשיאון</a:t>
            </a:r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63264"/>
              </p:ext>
            </p:extLst>
          </p:nvPr>
        </p:nvGraphicFramePr>
        <p:xfrm>
          <a:off x="899592" y="1256968"/>
          <a:ext cx="7200800" cy="347216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600400"/>
                <a:gridCol w="3600400"/>
              </a:tblGrid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מיקום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מספר פרים </a:t>
                      </a:r>
                      <a:endParaRPr lang="he-IL" sz="2800" b="1" dirty="0"/>
                    </a:p>
                  </a:txBody>
                  <a:tcPr/>
                </a:tc>
              </a:tr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err="1" smtClean="0"/>
                        <a:t>יונקייה</a:t>
                      </a:r>
                      <a:r>
                        <a:rPr lang="he-IL" sz="2800" b="1" baseline="0" dirty="0" smtClean="0"/>
                        <a:t> - גבע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34 עגלים</a:t>
                      </a:r>
                      <a:endParaRPr lang="he-IL" sz="2800" b="1" dirty="0"/>
                    </a:p>
                  </a:txBody>
                  <a:tcPr/>
                </a:tc>
              </a:tr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גידול – שדה אילן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35 עגלים</a:t>
                      </a:r>
                      <a:endParaRPr lang="he-IL" sz="2800" b="1" dirty="0"/>
                    </a:p>
                  </a:txBody>
                  <a:tcPr/>
                </a:tc>
              </a:tr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בידוד – אילנייה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4 עגלים</a:t>
                      </a:r>
                      <a:endParaRPr lang="he-IL" sz="2800" b="1" dirty="0"/>
                    </a:p>
                  </a:txBody>
                  <a:tcPr/>
                </a:tc>
              </a:tr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פרייה – חפץ חיים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179 פרים</a:t>
                      </a:r>
                      <a:endParaRPr lang="he-IL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מלבן מעוגל 5"/>
          <p:cNvSpPr/>
          <p:nvPr/>
        </p:nvSpPr>
        <p:spPr>
          <a:xfrm>
            <a:off x="2627784" y="5034880"/>
            <a:ext cx="4824536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סה"כ 252 עגלים / פרים</a:t>
            </a:r>
            <a:endParaRPr lang="he-I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FFFF99"/>
      </a:dk1>
      <a:lt1>
        <a:srgbClr val="FFFFFF"/>
      </a:lt1>
      <a:dk2>
        <a:srgbClr val="000000"/>
      </a:dk2>
      <a:lt2>
        <a:srgbClr val="FFCC66"/>
      </a:lt2>
      <a:accent1>
        <a:srgbClr val="00776B"/>
      </a:accent1>
      <a:accent2>
        <a:srgbClr val="F4893D"/>
      </a:accent2>
      <a:accent3>
        <a:srgbClr val="AAAAAA"/>
      </a:accent3>
      <a:accent4>
        <a:srgbClr val="DADADA"/>
      </a:accent4>
      <a:accent5>
        <a:srgbClr val="AABDBA"/>
      </a:accent5>
      <a:accent6>
        <a:srgbClr val="DD7C36"/>
      </a:accent6>
      <a:hlink>
        <a:srgbClr val="A69D59"/>
      </a:hlink>
      <a:folHlink>
        <a:srgbClr val="99391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FFFF99"/>
        </a:dk1>
        <a:lt1>
          <a:srgbClr val="FFFFFF"/>
        </a:lt1>
        <a:dk2>
          <a:srgbClr val="000000"/>
        </a:dk2>
        <a:lt2>
          <a:srgbClr val="FFCC66"/>
        </a:lt2>
        <a:accent1>
          <a:srgbClr val="00776B"/>
        </a:accent1>
        <a:accent2>
          <a:srgbClr val="F4893D"/>
        </a:accent2>
        <a:accent3>
          <a:srgbClr val="AAAAAA"/>
        </a:accent3>
        <a:accent4>
          <a:srgbClr val="DADADA"/>
        </a:accent4>
        <a:accent5>
          <a:srgbClr val="AABDBA"/>
        </a:accent5>
        <a:accent6>
          <a:srgbClr val="DD7C36"/>
        </a:accent6>
        <a:hlink>
          <a:srgbClr val="A69D59"/>
        </a:hlink>
        <a:folHlink>
          <a:srgbClr val="9939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6826</TotalTime>
  <Words>930</Words>
  <Application>Microsoft Office PowerPoint</Application>
  <PresentationFormat>‫הצגה על המסך (4:3)</PresentationFormat>
  <Paragraphs>373</Paragraphs>
  <Slides>28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עיצוב ברירת מחדל</vt:lpstr>
      <vt:lpstr>Default Design</vt:lpstr>
      <vt:lpstr>גליון עבודה</vt:lpstr>
      <vt:lpstr>Microsoft Excel Chart</vt:lpstr>
      <vt:lpstr>דו"ח מקצועי</vt:lpstr>
      <vt:lpstr>יצור זרמה והקפאתה</vt:lpstr>
      <vt:lpstr>סיכום מספר מרוקים ומנות זרע לשנת 2012</vt:lpstr>
      <vt:lpstr>יצור ופסילות</vt:lpstr>
      <vt:lpstr>פסילות זרמה</vt:lpstr>
      <vt:lpstr>פריה ועגלים</vt:lpstr>
      <vt:lpstr>סיכום עגלים מעניינים - 2012</vt:lpstr>
      <vt:lpstr>סיכום פרות מומלצות - 2012</vt:lpstr>
      <vt:lpstr>מספר פרים / עגלים בשיאון</vt:lpstr>
      <vt:lpstr>סיבות יציאה</vt:lpstr>
      <vt:lpstr>ההיבט הגנטי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פוריות שנת 2012</vt:lpstr>
      <vt:lpstr>פוריות</vt:lpstr>
      <vt:lpstr>פוריות</vt:lpstr>
      <vt:lpstr>כלל ההמלטות במשק השיתופי  ומס' הזרעות ראשונות בעגלות</vt:lpstr>
      <vt:lpstr>מועדי הזרעה ראשונה בעגלות – תכנון לכלל העדר</vt:lpstr>
      <vt:lpstr>סקר בממשק פוריות העגלות</vt:lpstr>
      <vt:lpstr>ג'נומיק</vt:lpstr>
      <vt:lpstr>מצב נוכחי בישראל</vt:lpstr>
      <vt:lpstr>מצב נוכחי בישראל</vt:lpstr>
      <vt:lpstr>התכנית הישראלית</vt:lpstr>
      <vt:lpstr>רק לדוגמא...</vt:lpstr>
      <vt:lpstr>תודה על ההקשבה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yoel</dc:creator>
  <cp:lastModifiedBy>yoel</cp:lastModifiedBy>
  <cp:revision>107</cp:revision>
  <dcterms:created xsi:type="dcterms:W3CDTF">2012-04-29T05:28:57Z</dcterms:created>
  <dcterms:modified xsi:type="dcterms:W3CDTF">2013-05-24T08:32:57Z</dcterms:modified>
</cp:coreProperties>
</file>